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4" r:id="rId10"/>
    <p:sldId id="269" r:id="rId11"/>
    <p:sldId id="270" r:id="rId12"/>
    <p:sldId id="265" r:id="rId13"/>
    <p:sldId id="266" r:id="rId14"/>
    <p:sldId id="267" r:id="rId15"/>
    <p:sldId id="271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7" autoAdjust="0"/>
    <p:restoredTop sz="94648"/>
  </p:normalViewPr>
  <p:slideViewPr>
    <p:cSldViewPr>
      <p:cViewPr varScale="1">
        <p:scale>
          <a:sx n="69" d="100"/>
          <a:sy n="69" d="100"/>
        </p:scale>
        <p:origin x="7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C49853E7-4250-DB68-C3C2-073938B0D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4DDBC16C-F7E9-F8E8-5E34-9875732AE28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>
                <a:sym typeface="Calibri" charset="0"/>
              </a:rPr>
              <a:t>Click to edit Template text styles</a:t>
            </a:r>
          </a:p>
          <a:p>
            <a:pPr lvl="1"/>
            <a:r>
              <a:rPr lang="ru-RU" altLang="ru-RU" noProof="0">
                <a:sym typeface="Calibri" charset="0"/>
              </a:rPr>
              <a:t>Second level</a:t>
            </a:r>
          </a:p>
          <a:p>
            <a:pPr lvl="2"/>
            <a:r>
              <a:rPr lang="ru-RU" altLang="ru-RU" noProof="0">
                <a:sym typeface="Calibri" charset="0"/>
              </a:rPr>
              <a:t>Third level</a:t>
            </a:r>
          </a:p>
          <a:p>
            <a:pPr lvl="3"/>
            <a:r>
              <a:rPr lang="ru-RU" altLang="ru-RU" noProof="0">
                <a:sym typeface="Calibri" charset="0"/>
              </a:rPr>
              <a:t>Fourth level</a:t>
            </a:r>
          </a:p>
          <a:p>
            <a:pPr lvl="4"/>
            <a:r>
              <a:rPr lang="ru-RU" altLang="ru-RU" noProof="0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charset="0"/>
        <a:ea typeface="Calibri" charset="0"/>
        <a:cs typeface="Calibri" charset="0"/>
        <a:sym typeface="Calibri" panose="020F0502020204030204" pitchFamily="34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charset="0"/>
        <a:ea typeface="Calibri" charset="0"/>
        <a:cs typeface="Calibri" charset="0"/>
        <a:sym typeface="Calibri" panose="020F0502020204030204" pitchFamily="34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charset="0"/>
        <a:ea typeface="Calibri" charset="0"/>
        <a:cs typeface="Calibri" charset="0"/>
        <a:sym typeface="Calibri" panose="020F0502020204030204" pitchFamily="34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charset="0"/>
        <a:ea typeface="Calibri" charset="0"/>
        <a:cs typeface="Calibri" charset="0"/>
        <a:sym typeface="Calibri" panose="020F0502020204030204" pitchFamily="34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charset="0"/>
        <a:ea typeface="Calibri" charset="0"/>
        <a:cs typeface="Calibri" charset="0"/>
        <a:sym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E8AC5FC-0285-DC18-E86C-A46605445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B4684E2-EFC7-CD9E-E555-8221DD0A0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ru-RU" altLang="ru-RU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B6F3BA-17AF-4339-3204-FA9F2F26F0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508A0-08B0-4521-9AAB-7061F7C371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100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CA7680-FC4D-27CA-9DE6-7DD8473FF4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BF84F-AFE0-4AC8-9FBE-C0E24A2DE3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153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600200"/>
            <a:ext cx="2743200" cy="45259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8077200" cy="45259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2AB5CB-F46F-04C3-A00E-468FDCF95D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D5C8D-A50B-4F3D-820C-A3A902BC89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08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9F0A03-941E-320A-064C-2B5059DA3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9B0B-11D9-4222-8A23-A3B1E630D4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314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B34512-07A3-1EA0-DBB7-17F4D86CAE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5BE8E-18DC-4611-8B5C-D932FB52F6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46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9317F7-6995-8D54-FEBB-56C083A3C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2AE3A-C766-41CA-ABA0-B0323CB131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72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4ACDCA-D7EC-1699-1CA5-855B158D0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76847-2656-4A3D-99E1-892720E713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663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66B07E-EEC8-7A83-B365-3FBA425327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CA01-0E09-49B8-91DF-E3A11662B1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367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20CB6F-39B1-03A8-660A-298A8D13B4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A4692-722A-4071-B311-2DDFAF10C3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59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DD6B7-6B50-C36E-E840-007EE52907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40D3-4B7A-487D-BCAF-119CC8638F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51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Calibri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DB7D00-87BF-8672-890B-248854435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FFEE-2E6A-4C13-9C6A-9F046134B1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21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 descr="bg object 16">
            <a:extLst>
              <a:ext uri="{FF2B5EF4-FFF2-40B4-BE49-F238E27FC236}">
                <a16:creationId xmlns:a16="http://schemas.microsoft.com/office/drawing/2014/main" id="{48EF98FF-5804-8F30-1471-85528041FC88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6856413"/>
          </a:xfrm>
          <a:prstGeom prst="rect">
            <a:avLst/>
          </a:prstGeom>
          <a:solidFill>
            <a:srgbClr val="F32735"/>
          </a:solidFill>
          <a:ln>
            <a:noFill/>
          </a:ln>
          <a:effectLst/>
        </p:spPr>
        <p:txBody>
          <a:bodyPr lIns="45720" rIns="45720"/>
          <a:lstStyle>
            <a:lvl1pPr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defRPr/>
            </a:pPr>
            <a:endParaRPr lang="ru-RU" altLang="ru-RU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F5715D6A-736D-D799-BE0F-114E99AF65F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2463" y="2197100"/>
            <a:ext cx="10885487" cy="1193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Tahoma" charset="0"/>
              </a:rPr>
              <a:t>Click to edit Template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290F44-C568-F104-09B0-8C5005AE66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Calibri" charset="0"/>
              </a:rPr>
              <a:t>Click to edit Template text styles</a:t>
            </a:r>
          </a:p>
          <a:p>
            <a:pPr lvl="1"/>
            <a:r>
              <a:rPr lang="ru-RU" altLang="ru-RU">
                <a:sym typeface="Calibri" charset="0"/>
              </a:rPr>
              <a:t>Second level</a:t>
            </a:r>
          </a:p>
          <a:p>
            <a:pPr lvl="2"/>
            <a:r>
              <a:rPr lang="ru-RU" altLang="ru-RU">
                <a:sym typeface="Calibri" charset="0"/>
              </a:rPr>
              <a:t>Third level</a:t>
            </a:r>
          </a:p>
          <a:p>
            <a:pPr lvl="3"/>
            <a:r>
              <a:rPr lang="ru-RU" altLang="ru-RU">
                <a:sym typeface="Calibri" charset="0"/>
              </a:rPr>
              <a:t>Fourth level</a:t>
            </a:r>
          </a:p>
          <a:p>
            <a:pPr lvl="4"/>
            <a:r>
              <a:rPr lang="ru-RU" altLang="ru-RU">
                <a:sym typeface="Calibri" charset="0"/>
              </a:rPr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917304-7756-710D-B419-29D31D45C7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1337925" y="6153150"/>
            <a:ext cx="233363" cy="177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indent="66675" eaLnBrk="1">
              <a:defRPr sz="1200" smtClean="0">
                <a:solidFill>
                  <a:srgbClr val="7F7F7F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>
              <a:defRPr/>
            </a:pPr>
            <a:fld id="{6B337982-9E90-4646-BA5D-DE3D02AE6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+mj-lt"/>
          <a:ea typeface="+mj-ea"/>
          <a:cs typeface="+mj-cs"/>
          <a:sym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ahoma" charset="0"/>
          <a:ea typeface="Tahoma" charset="0"/>
          <a:cs typeface="Tahoma" charset="0"/>
          <a:sym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ahoma" charset="0"/>
          <a:ea typeface="Tahoma" charset="0"/>
          <a:cs typeface="Tahoma" charset="0"/>
          <a:sym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ahoma" charset="0"/>
          <a:ea typeface="Tahoma" charset="0"/>
          <a:cs typeface="Tahoma" charset="0"/>
          <a:sym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ahoma" charset="0"/>
          <a:ea typeface="Tahoma" charset="0"/>
          <a:cs typeface="Tahoma" charset="0"/>
          <a:sym typeface="Tahoma" panose="020B060403050404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ahoma" charset="0"/>
          <a:ea typeface="Tahoma" charset="0"/>
          <a:cs typeface="Tahoma" charset="0"/>
          <a:sym typeface="Tahoma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ahoma" charset="0"/>
          <a:ea typeface="Tahoma" charset="0"/>
          <a:cs typeface="Tahoma" charset="0"/>
          <a:sym typeface="Tahoma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ahoma" charset="0"/>
          <a:ea typeface="Tahoma" charset="0"/>
          <a:cs typeface="Tahoma" charset="0"/>
          <a:sym typeface="Tahoma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Tahoma" charset="0"/>
          <a:ea typeface="Tahoma" charset="0"/>
          <a:cs typeface="Tahoma" charset="0"/>
          <a:sym typeface="Tahoma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indent="457200"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indent="914400"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indent="1371600"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indent="1828800"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Picture 2">
            <a:extLst>
              <a:ext uri="{FF2B5EF4-FFF2-40B4-BE49-F238E27FC236}">
                <a16:creationId xmlns:a16="http://schemas.microsoft.com/office/drawing/2014/main" id="{8712EA8C-EB5F-0F0F-714C-A5F3D7172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65325"/>
            <a:ext cx="7932738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074" name="Rectangle 2" descr="object 2">
            <a:extLst>
              <a:ext uri="{FF2B5EF4-FFF2-40B4-BE49-F238E27FC236}">
                <a16:creationId xmlns:a16="http://schemas.microsoft.com/office/drawing/2014/main" id="{3F4754D8-D9ED-48E6-47B7-6352A7BBF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563" y="1838325"/>
            <a:ext cx="6324600" cy="2690813"/>
          </a:xfrm>
        </p:spPr>
        <p:txBody>
          <a:bodyPr/>
          <a:lstStyle/>
          <a:p>
            <a:pPr indent="12700" eaLnBrk="1">
              <a:lnSpc>
                <a:spcPct val="85000"/>
              </a:lnSpc>
              <a:spcBef>
                <a:spcPts val="500"/>
              </a:spcBef>
            </a:pPr>
            <a:r>
              <a:rPr lang="ru-RU" altLang="ru-RU" dirty="0">
                <a:solidFill>
                  <a:srgbClr val="0070C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Образовательная политика: стратегия ТГУ и проекты трансформации</a:t>
            </a:r>
            <a:br>
              <a:rPr lang="ru-RU" altLang="ru-RU" dirty="0">
                <a:solidFill>
                  <a:srgbClr val="0070C0"/>
                </a:solidFill>
                <a:latin typeface="Verdana" panose="020B0604030504040204" pitchFamily="34" charset="0"/>
                <a:sym typeface="Verdana" panose="020B0604030504040204" pitchFamily="34" charset="0"/>
              </a:rPr>
            </a:br>
            <a:endParaRPr lang="ru-RU" altLang="ru-RU" dirty="0">
              <a:solidFill>
                <a:srgbClr val="0070C0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3075" name="Text Box 3" descr="object 5">
            <a:extLst>
              <a:ext uri="{FF2B5EF4-FFF2-40B4-BE49-F238E27FC236}">
                <a16:creationId xmlns:a16="http://schemas.microsoft.com/office/drawing/2014/main" id="{1792CD4A-7DBB-30B8-C09A-98B866DC71DD}"/>
              </a:ext>
            </a:extLst>
          </p:cNvPr>
          <p:cNvSpPr txBox="1">
            <a:spLocks/>
          </p:cNvSpPr>
          <p:nvPr/>
        </p:nvSpPr>
        <p:spPr bwMode="auto">
          <a:xfrm>
            <a:off x="608013" y="4529138"/>
            <a:ext cx="4910137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spcBef>
                <a:spcPts val="100"/>
              </a:spcBef>
            </a:pPr>
            <a:r>
              <a:rPr lang="ru-RU" altLang="ru-RU" sz="2000" b="1">
                <a:latin typeface="Verdana" panose="020B0604030504040204" pitchFamily="34" charset="0"/>
                <a:sym typeface="Verdana" panose="020B0604030504040204" pitchFamily="34" charset="0"/>
              </a:rPr>
              <a:t>Луков Евгений Викторович</a:t>
            </a:r>
          </a:p>
          <a:p>
            <a:pPr eaLnBrk="1">
              <a:spcBef>
                <a:spcPts val="100"/>
              </a:spcBef>
            </a:pPr>
            <a:r>
              <a:rPr lang="ru-RU" altLang="ru-RU" sz="1400">
                <a:solidFill>
                  <a:srgbClr val="3B3838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Проректор</a:t>
            </a:r>
          </a:p>
          <a:p>
            <a:pPr eaLnBrk="1">
              <a:spcBef>
                <a:spcPts val="100"/>
              </a:spcBef>
            </a:pPr>
            <a:r>
              <a:rPr lang="ru-RU" altLang="ru-RU" sz="1400">
                <a:solidFill>
                  <a:srgbClr val="3B3838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по образовательной деятельности ТГУ</a:t>
            </a:r>
          </a:p>
        </p:txBody>
      </p:sp>
      <p:pic>
        <p:nvPicPr>
          <p:cNvPr id="3076" name="Picture 4" descr="Рисунок 7">
            <a:extLst>
              <a:ext uri="{FF2B5EF4-FFF2-40B4-BE49-F238E27FC236}">
                <a16:creationId xmlns:a16="http://schemas.microsoft.com/office/drawing/2014/main" id="{00A314EC-70BA-2196-4413-34867EAC97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3" y="433388"/>
            <a:ext cx="2678112" cy="704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7" name="Picture 5" descr="Picture 2">
            <a:extLst>
              <a:ext uri="{FF2B5EF4-FFF2-40B4-BE49-F238E27FC236}">
                <a16:creationId xmlns:a16="http://schemas.microsoft.com/office/drawing/2014/main" id="{5256CB33-D273-6D5F-1EAA-4689478D51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96450" y="260350"/>
            <a:ext cx="2001838" cy="9032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342" name="Рисунок 3">
            <a:extLst>
              <a:ext uri="{FF2B5EF4-FFF2-40B4-BE49-F238E27FC236}">
                <a16:creationId xmlns:a16="http://schemas.microsoft.com/office/drawing/2014/main" id="{D7BB4AAB-792C-CC5F-A90D-4F2800F6D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60363"/>
            <a:ext cx="19637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4">
            <a:extLst>
              <a:ext uri="{FF2B5EF4-FFF2-40B4-BE49-F238E27FC236}">
                <a16:creationId xmlns:a16="http://schemas.microsoft.com/office/drawing/2014/main" id="{0EA7EFA7-CCF3-8739-0128-C82ACCD970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328613"/>
            <a:ext cx="19653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Изображение 3">
            <a:extLst>
              <a:ext uri="{FF2B5EF4-FFF2-40B4-BE49-F238E27FC236}">
                <a16:creationId xmlns:a16="http://schemas.microsoft.com/office/drawing/2014/main" id="{07CA9DA6-AD51-BF5B-B7A7-D634E63E7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873250"/>
            <a:ext cx="4545013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Прямоугольник 4">
            <a:extLst>
              <a:ext uri="{FF2B5EF4-FFF2-40B4-BE49-F238E27FC236}">
                <a16:creationId xmlns:a16="http://schemas.microsoft.com/office/drawing/2014/main" id="{4BB9928F-3875-673B-0F75-C533DBB63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151288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Качество / Время</a:t>
            </a:r>
            <a:endParaRPr lang="ru-RU" altLang="ru-RU" sz="2400"/>
          </a:p>
        </p:txBody>
      </p:sp>
      <p:sp>
        <p:nvSpPr>
          <p:cNvPr id="24579" name="Прямоугольник 7">
            <a:extLst>
              <a:ext uri="{FF2B5EF4-FFF2-40B4-BE49-F238E27FC236}">
                <a16:creationId xmlns:a16="http://schemas.microsoft.com/office/drawing/2014/main" id="{8BD238FE-4552-D69D-8BC2-9A668AE3E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5199063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Мотивация</a:t>
            </a:r>
            <a:endParaRPr lang="ru-RU" altLang="ru-RU" sz="2400"/>
          </a:p>
        </p:txBody>
      </p:sp>
      <p:sp>
        <p:nvSpPr>
          <p:cNvPr id="24580" name="Прямоугольник 8">
            <a:extLst>
              <a:ext uri="{FF2B5EF4-FFF2-40B4-BE49-F238E27FC236}">
                <a16:creationId xmlns:a16="http://schemas.microsoft.com/office/drawing/2014/main" id="{7667B5EF-4131-E707-282B-A36386A6D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588" y="158273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Актуальность</a:t>
            </a:r>
            <a:endParaRPr lang="ru-RU" altLang="ru-RU" sz="2400"/>
          </a:p>
        </p:txBody>
      </p:sp>
      <p:sp>
        <p:nvSpPr>
          <p:cNvPr id="24581" name="Прямоугольник 9">
            <a:extLst>
              <a:ext uri="{FF2B5EF4-FFF2-40B4-BE49-F238E27FC236}">
                <a16:creationId xmlns:a16="http://schemas.microsoft.com/office/drawing/2014/main" id="{7EE9E9EF-6262-FC56-1832-3E5AEC4E8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963" y="5083175"/>
            <a:ext cx="206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Экономика</a:t>
            </a:r>
            <a:endParaRPr lang="ru-RU" altLang="ru-RU" sz="2400"/>
          </a:p>
        </p:txBody>
      </p:sp>
      <p:sp>
        <p:nvSpPr>
          <p:cNvPr id="24582" name="Прямоугольник 10">
            <a:extLst>
              <a:ext uri="{FF2B5EF4-FFF2-40B4-BE49-F238E27FC236}">
                <a16:creationId xmlns:a16="http://schemas.microsoft.com/office/drawing/2014/main" id="{3E90B827-3A27-A201-1E45-EEC94CBCB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3024188"/>
            <a:ext cx="206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/>
            <a:r>
              <a:rPr lang="ru-RU" altLang="ru-RU" sz="3600" b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ОПОП</a:t>
            </a:r>
            <a:endParaRPr lang="ru-RU" altLang="ru-RU" sz="3600" b="1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CD8C83A-F090-9E09-7E1C-33BF470F0A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400925" y="2636838"/>
            <a:ext cx="8534400" cy="4537075"/>
          </a:xfrm>
        </p:spPr>
        <p:txBody>
          <a:bodyPr/>
          <a:lstStyle/>
          <a:p>
            <a:pPr algn="l" defTabSz="449263" eaLnBrk="1"/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В интересах какой отрасли /</a:t>
            </a:r>
            <a:b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</a:b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сферы деятельности действуем?</a:t>
            </a:r>
          </a:p>
          <a:p>
            <a:pPr algn="l" defTabSz="449263" eaLnBrk="1"/>
            <a:endParaRPr lang="ru-RU" altLang="ru-RU" sz="1800"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algn="l" defTabSz="449263" eaLnBrk="1"/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Отрасль должна быть передовой /</a:t>
            </a:r>
            <a:b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</a:b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прорывной. (Национальная повестка:</a:t>
            </a:r>
          </a:p>
          <a:p>
            <a:pPr algn="l" defTabSz="449263" eaLnBrk="1"/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5/6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G-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связь, беспилотники,</a:t>
            </a:r>
          </a:p>
          <a:p>
            <a:pPr algn="l" defTabSz="449263" eaLnBrk="1"/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Технологический суверенитет и пр.)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 descr="Picture 2">
            <a:extLst>
              <a:ext uri="{FF2B5EF4-FFF2-40B4-BE49-F238E27FC236}">
                <a16:creationId xmlns:a16="http://schemas.microsoft.com/office/drawing/2014/main" id="{62E7503A-2F6C-0B9C-869C-DF0C5CECDB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5013" y="306388"/>
            <a:ext cx="881062" cy="396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4585" name="Рисунок 3">
            <a:extLst>
              <a:ext uri="{FF2B5EF4-FFF2-40B4-BE49-F238E27FC236}">
                <a16:creationId xmlns:a16="http://schemas.microsoft.com/office/drawing/2014/main" id="{0A3BE9E1-5792-43DC-B7AE-40FC0E5A1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33375"/>
            <a:ext cx="86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Рисунок 4">
            <a:extLst>
              <a:ext uri="{FF2B5EF4-FFF2-40B4-BE49-F238E27FC236}">
                <a16:creationId xmlns:a16="http://schemas.microsoft.com/office/drawing/2014/main" id="{E7B755D2-93A9-72C4-671B-BFE4E3780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328613"/>
            <a:ext cx="8651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Изображение 6">
            <a:extLst>
              <a:ext uri="{FF2B5EF4-FFF2-40B4-BE49-F238E27FC236}">
                <a16:creationId xmlns:a16="http://schemas.microsoft.com/office/drawing/2014/main" id="{4A0157D4-BF76-F058-1494-7537D4587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28613"/>
            <a:ext cx="588486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E6780268-BE2B-11C2-DCAF-A014A812C7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50" y="544513"/>
            <a:ext cx="2519363" cy="1079500"/>
          </a:xfrm>
        </p:spPr>
        <p:txBody>
          <a:bodyPr/>
          <a:lstStyle/>
          <a:p>
            <a:pPr algn="l" defTabSz="449263" eaLnBrk="1"/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Инициация</a:t>
            </a:r>
            <a:b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</a:b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и акселерация проекта в «Лиге РОП»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F6DE730-C9A1-E52C-37CF-31A09A361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2560638"/>
            <a:ext cx="2519363" cy="10795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449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449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449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449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449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Реализация:</a:t>
            </a:r>
          </a:p>
          <a:p>
            <a:pPr eaLnBrk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Проверка на практике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C158D22-1725-5FB7-3B27-73D3E34C5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937125"/>
            <a:ext cx="2519363" cy="10795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449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449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449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449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449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Институионализация</a:t>
            </a:r>
            <a:br>
              <a:rPr lang="ru-RU" altLang="ru-RU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</a:b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и масштабирование модели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9D8948C-ABEE-79AA-B6A2-844585F7A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471488"/>
            <a:ext cx="2520950" cy="10810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449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449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449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449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449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Факультеты</a:t>
            </a:r>
          </a:p>
          <a:p>
            <a:pPr eaLnBrk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институты,</a:t>
            </a:r>
          </a:p>
          <a:p>
            <a:pPr eaLnBrk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лаборатории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Picture 2">
            <a:extLst>
              <a:ext uri="{FF2B5EF4-FFF2-40B4-BE49-F238E27FC236}">
                <a16:creationId xmlns:a16="http://schemas.microsoft.com/office/drawing/2014/main" id="{24AC0845-61BD-F96F-BFEB-2DD75676C3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5013" y="306388"/>
            <a:ext cx="881062" cy="396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5607" name="Рисунок 3">
            <a:extLst>
              <a:ext uri="{FF2B5EF4-FFF2-40B4-BE49-F238E27FC236}">
                <a16:creationId xmlns:a16="http://schemas.microsoft.com/office/drawing/2014/main" id="{DC4B59F8-87C0-1413-02FF-F3680C7E8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33375"/>
            <a:ext cx="86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Рисунок 4">
            <a:extLst>
              <a:ext uri="{FF2B5EF4-FFF2-40B4-BE49-F238E27FC236}">
                <a16:creationId xmlns:a16="http://schemas.microsoft.com/office/drawing/2014/main" id="{518A11C3-EEF4-2958-6A0A-5C2D1E8F8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328613"/>
            <a:ext cx="8651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AE91A3-5B0A-9544-8856-DDB73F9FA40A}"/>
              </a:ext>
            </a:extLst>
          </p:cNvPr>
          <p:cNvSpPr/>
          <p:nvPr/>
        </p:nvSpPr>
        <p:spPr bwMode="auto">
          <a:xfrm>
            <a:off x="1992313" y="2455863"/>
            <a:ext cx="6624637" cy="19446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>
            <a:spAutoFit/>
          </a:bodyPr>
          <a:lstStyle/>
          <a:p>
            <a:pPr eaLnBrk="1">
              <a:defRPr/>
            </a:pPr>
            <a:endParaRPr lang="ru-RU"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953DF7F9-B90C-8D02-A7E7-40219ECD37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5950" y="398463"/>
            <a:ext cx="4616450" cy="798512"/>
          </a:xfrm>
        </p:spPr>
        <p:txBody>
          <a:bodyPr anchor="t"/>
          <a:lstStyle/>
          <a:p>
            <a:pPr algn="l" defTabSz="712788" eaLnBrk="1"/>
            <a:r>
              <a:rPr lang="ru-RU" altLang="ru-RU" sz="3100"/>
              <a:t>Первые программы «в ручном режиме»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BEB0C275-6B4F-5DEC-32EE-376AD0E338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88963" y="1593850"/>
            <a:ext cx="11449050" cy="1008063"/>
          </a:xfrm>
        </p:spPr>
        <p:txBody>
          <a:bodyPr/>
          <a:lstStyle/>
          <a:p>
            <a:pPr algn="l" eaLnBrk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Где/в чём есть преимущество, конкурентоспособность?</a:t>
            </a:r>
            <a:b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Исследования или связь с передовыми индустриями.</a:t>
            </a:r>
          </a:p>
        </p:txBody>
      </p:sp>
      <p:sp>
        <p:nvSpPr>
          <p:cNvPr id="26628" name="Прямоугольник 1">
            <a:extLst>
              <a:ext uri="{FF2B5EF4-FFF2-40B4-BE49-F238E27FC236}">
                <a16:creationId xmlns:a16="http://schemas.microsoft.com/office/drawing/2014/main" id="{E55826C6-438F-7AA2-1F31-346C4153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365625"/>
            <a:ext cx="537527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eaLnBrk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Подготовка кадров в ведущих вузах/исследовательских центрах</a:t>
            </a:r>
          </a:p>
          <a:p>
            <a:pPr eaLnBrk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eaLnBrk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Форматы вовлечения сотрудников в проекты </a:t>
            </a:r>
            <a:r>
              <a:rPr lang="mr-IN" altLang="ru-RU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 стратегические сессии, акселераторы</a:t>
            </a:r>
          </a:p>
          <a:p>
            <a:pPr eaLnBrk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629" name="Прямоугольник 9">
            <a:extLst>
              <a:ext uri="{FF2B5EF4-FFF2-40B4-BE49-F238E27FC236}">
                <a16:creationId xmlns:a16="http://schemas.microsoft.com/office/drawing/2014/main" id="{C6E00B64-7CB4-A532-E52C-9631971AD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2755900"/>
            <a:ext cx="66246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buFont typeface="Arial" panose="020B0604020202020204" pitchFamily="34" charset="0"/>
              <a:buChar char="•"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Команда трансформации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Пространство эксперимента</a:t>
            </a:r>
          </a:p>
          <a:p>
            <a:pPr eaLnBrk="1">
              <a:buFont typeface="Arial" panose="020B0604020202020204" pitchFamily="34" charset="0"/>
              <a:buChar char="•"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Система мотивации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Picture 2">
            <a:extLst>
              <a:ext uri="{FF2B5EF4-FFF2-40B4-BE49-F238E27FC236}">
                <a16:creationId xmlns:a16="http://schemas.microsoft.com/office/drawing/2014/main" id="{86D2E619-D12C-3D7B-F406-9AC412D538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5013" y="306388"/>
            <a:ext cx="881062" cy="396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631" name="Рисунок 3">
            <a:extLst>
              <a:ext uri="{FF2B5EF4-FFF2-40B4-BE49-F238E27FC236}">
                <a16:creationId xmlns:a16="http://schemas.microsoft.com/office/drawing/2014/main" id="{1291C529-8ED4-7D17-1534-7BA26CEB7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33375"/>
            <a:ext cx="86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Рисунок 4">
            <a:extLst>
              <a:ext uri="{FF2B5EF4-FFF2-40B4-BE49-F238E27FC236}">
                <a16:creationId xmlns:a16="http://schemas.microsoft.com/office/drawing/2014/main" id="{C4E1C130-8642-B4B4-8CE2-91274DCD5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328613"/>
            <a:ext cx="8651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1F072C53-BABE-D6CA-146B-929FE2BEC3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5950" y="398463"/>
            <a:ext cx="10958513" cy="466725"/>
          </a:xfrm>
        </p:spPr>
        <p:txBody>
          <a:bodyPr anchor="t"/>
          <a:lstStyle/>
          <a:p>
            <a:pPr algn="l" defTabSz="712788" eaLnBrk="1"/>
            <a:r>
              <a:rPr lang="ru-RU" altLang="ru-RU" sz="3100"/>
              <a:t>Сетевые программы</a:t>
            </a:r>
          </a:p>
        </p:txBody>
      </p:sp>
      <p:pic>
        <p:nvPicPr>
          <p:cNvPr id="27650" name="Изображение 3">
            <a:extLst>
              <a:ext uri="{FF2B5EF4-FFF2-40B4-BE49-F238E27FC236}">
                <a16:creationId xmlns:a16="http://schemas.microsoft.com/office/drawing/2014/main" id="{0187CA29-1D21-F10F-3A77-A9296BCCE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1844675"/>
            <a:ext cx="453707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Прямоугольник 4">
            <a:extLst>
              <a:ext uri="{FF2B5EF4-FFF2-40B4-BE49-F238E27FC236}">
                <a16:creationId xmlns:a16="http://schemas.microsoft.com/office/drawing/2014/main" id="{E5722651-FC17-2084-82FE-687284F14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189865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Мир</a:t>
            </a:r>
            <a:endParaRPr lang="ru-RU" altLang="ru-RU" sz="1400"/>
          </a:p>
        </p:txBody>
      </p:sp>
      <p:sp>
        <p:nvSpPr>
          <p:cNvPr id="27652" name="Прямоугольник 5">
            <a:extLst>
              <a:ext uri="{FF2B5EF4-FFF2-40B4-BE49-F238E27FC236}">
                <a16:creationId xmlns:a16="http://schemas.microsoft.com/office/drawing/2014/main" id="{FCA330D4-B806-B750-9946-D28E8C44B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2197100"/>
            <a:ext cx="774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  <a:endParaRPr lang="ru-RU" altLang="ru-RU" sz="1400"/>
          </a:p>
        </p:txBody>
      </p:sp>
      <p:sp>
        <p:nvSpPr>
          <p:cNvPr id="27653" name="Прямоугольник 6">
            <a:extLst>
              <a:ext uri="{FF2B5EF4-FFF2-40B4-BE49-F238E27FC236}">
                <a16:creationId xmlns:a16="http://schemas.microsoft.com/office/drawing/2014/main" id="{584987DD-2344-AE59-E401-7321F6BC3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4127500"/>
            <a:ext cx="758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Реигон</a:t>
            </a:r>
            <a:endParaRPr lang="ru-RU" altLang="ru-RU" sz="1400"/>
          </a:p>
        </p:txBody>
      </p:sp>
      <p:sp>
        <p:nvSpPr>
          <p:cNvPr id="27654" name="Прямоугольник 9">
            <a:extLst>
              <a:ext uri="{FF2B5EF4-FFF2-40B4-BE49-F238E27FC236}">
                <a16:creationId xmlns:a16="http://schemas.microsoft.com/office/drawing/2014/main" id="{8612F324-678A-474A-D327-2C256FC78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2636838"/>
            <a:ext cx="53752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 sz="2000" b="1">
                <a:latin typeface="Arial" panose="020B0604020202020204" pitchFamily="34" charset="0"/>
                <a:cs typeface="Arial" panose="020B0604020202020204" pitchFamily="34" charset="0"/>
              </a:rPr>
              <a:t>Дефициты:</a:t>
            </a:r>
          </a:p>
          <a:p>
            <a:pPr eaLnBrk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Студенты</a:t>
            </a:r>
          </a:p>
          <a:p>
            <a:pPr eaLnBrk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НПР</a:t>
            </a:r>
          </a:p>
          <a:p>
            <a:pPr eaLnBrk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  <a:p>
            <a:pPr eaLnBrk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</a:p>
        </p:txBody>
      </p:sp>
      <p:pic>
        <p:nvPicPr>
          <p:cNvPr id="8" name="Picture 5" descr="Picture 2">
            <a:extLst>
              <a:ext uri="{FF2B5EF4-FFF2-40B4-BE49-F238E27FC236}">
                <a16:creationId xmlns:a16="http://schemas.microsoft.com/office/drawing/2014/main" id="{A35EB0AA-CA9C-7180-2211-392EF4C04F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5013" y="306388"/>
            <a:ext cx="881062" cy="396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656" name="Рисунок 3">
            <a:extLst>
              <a:ext uri="{FF2B5EF4-FFF2-40B4-BE49-F238E27FC236}">
                <a16:creationId xmlns:a16="http://schemas.microsoft.com/office/drawing/2014/main" id="{83688212-FADB-D869-FD82-AF509E06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33375"/>
            <a:ext cx="86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Рисунок 4">
            <a:extLst>
              <a:ext uri="{FF2B5EF4-FFF2-40B4-BE49-F238E27FC236}">
                <a16:creationId xmlns:a16="http://schemas.microsoft.com/office/drawing/2014/main" id="{EF480560-E018-7361-47FC-30BE4C64F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328613"/>
            <a:ext cx="8651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Изображение 2">
            <a:extLst>
              <a:ext uri="{FF2B5EF4-FFF2-40B4-BE49-F238E27FC236}">
                <a16:creationId xmlns:a16="http://schemas.microsoft.com/office/drawing/2014/main" id="{00517EF4-BBFB-B476-199F-19BF7ED18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196975"/>
            <a:ext cx="5832475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Rectangle 1">
            <a:extLst>
              <a:ext uri="{FF2B5EF4-FFF2-40B4-BE49-F238E27FC236}">
                <a16:creationId xmlns:a16="http://schemas.microsoft.com/office/drawing/2014/main" id="{BE61BDC3-D591-8DB6-E82B-B88FA0D0B5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5950" y="398463"/>
            <a:ext cx="10958513" cy="466725"/>
          </a:xfrm>
        </p:spPr>
        <p:txBody>
          <a:bodyPr anchor="t"/>
          <a:lstStyle/>
          <a:p>
            <a:pPr algn="l" defTabSz="703263" eaLnBrk="1"/>
            <a:r>
              <a:rPr lang="ru-RU" altLang="ru-RU" sz="3000"/>
              <a:t>Модели реальных программ</a:t>
            </a:r>
            <a:br>
              <a:rPr lang="ru-RU" altLang="ru-RU" sz="3000"/>
            </a:br>
            <a:r>
              <a:rPr lang="ru-RU" altLang="ru-RU" sz="3000"/>
              <a:t>и поддерживающих институтов</a:t>
            </a:r>
          </a:p>
        </p:txBody>
      </p:sp>
      <p:pic>
        <p:nvPicPr>
          <p:cNvPr id="28675" name="Изображение 3">
            <a:extLst>
              <a:ext uri="{FF2B5EF4-FFF2-40B4-BE49-F238E27FC236}">
                <a16:creationId xmlns:a16="http://schemas.microsoft.com/office/drawing/2014/main" id="{0F6775F6-480A-0201-221C-B97C60C14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4264025"/>
            <a:ext cx="57023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1">
            <a:extLst>
              <a:ext uri="{FF2B5EF4-FFF2-40B4-BE49-F238E27FC236}">
                <a16:creationId xmlns:a16="http://schemas.microsoft.com/office/drawing/2014/main" id="{D752B6EF-13C0-2504-C734-AAEE26605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336800"/>
            <a:ext cx="10958513" cy="382428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703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703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703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703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70326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703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703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703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703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Инженерная школа</a:t>
            </a:r>
          </a:p>
          <a:p>
            <a:pPr eaLnBrk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Профессиональная школа</a:t>
            </a:r>
          </a:p>
          <a:p>
            <a:pPr eaLnBrk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Исследовательская магистратура</a:t>
            </a:r>
          </a:p>
          <a:p>
            <a:pPr eaLnBrk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Исследовательский бакалавриат</a:t>
            </a:r>
          </a:p>
          <a:p>
            <a:pPr eaLnBrk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Мастерская</a:t>
            </a:r>
          </a:p>
          <a:p>
            <a:pPr eaLnBrk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Междисциплинарная ядерная программа</a:t>
            </a:r>
          </a:p>
          <a:p>
            <a:pPr eaLnBrk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Социальный лифт</a:t>
            </a:r>
          </a:p>
          <a:p>
            <a:pPr eaLnBrk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Профессиональная магистратура</a:t>
            </a:r>
          </a:p>
          <a:p>
            <a:pPr eaLnBrk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Сетевая программа</a:t>
            </a:r>
          </a:p>
        </p:txBody>
      </p:sp>
      <p:pic>
        <p:nvPicPr>
          <p:cNvPr id="6" name="Picture 5" descr="Picture 2">
            <a:extLst>
              <a:ext uri="{FF2B5EF4-FFF2-40B4-BE49-F238E27FC236}">
                <a16:creationId xmlns:a16="http://schemas.microsoft.com/office/drawing/2014/main" id="{5D83771F-6243-3E59-D1C0-F8F81BDE9C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95013" y="306388"/>
            <a:ext cx="881062" cy="396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678" name="Рисунок 3">
            <a:extLst>
              <a:ext uri="{FF2B5EF4-FFF2-40B4-BE49-F238E27FC236}">
                <a16:creationId xmlns:a16="http://schemas.microsoft.com/office/drawing/2014/main" id="{1C20A565-0DAC-C298-AE9B-D23C92E57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33375"/>
            <a:ext cx="86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Рисунок 4">
            <a:extLst>
              <a:ext uri="{FF2B5EF4-FFF2-40B4-BE49-F238E27FC236}">
                <a16:creationId xmlns:a16="http://schemas.microsoft.com/office/drawing/2014/main" id="{C2627591-3237-D122-1DD8-1E0477A45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328613"/>
            <a:ext cx="8651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4C207156-2E15-67CB-CD4B-48FB394C1E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8013" y="4652963"/>
            <a:ext cx="4624387" cy="1441450"/>
          </a:xfrm>
        </p:spPr>
        <p:txBody>
          <a:bodyPr anchor="t"/>
          <a:lstStyle/>
          <a:p>
            <a:pPr algn="l" defTabSz="703263" eaLnBrk="1"/>
            <a:r>
              <a:rPr lang="ru-RU" altLang="ru-RU" sz="3000"/>
              <a:t>Луков Евгений Викторович</a:t>
            </a:r>
            <a:br>
              <a:rPr lang="ru-RU" altLang="ru-RU" sz="3000"/>
            </a:br>
            <a:r>
              <a:rPr lang="en-US" altLang="ru-RU" sz="3000" b="0"/>
              <a:t>lev74@mail2000.ru</a:t>
            </a:r>
            <a:endParaRPr lang="ru-RU" altLang="ru-RU" sz="3000" b="0"/>
          </a:p>
        </p:txBody>
      </p:sp>
      <p:pic>
        <p:nvPicPr>
          <p:cNvPr id="6" name="Picture 4" descr="Рисунок 7">
            <a:extLst>
              <a:ext uri="{FF2B5EF4-FFF2-40B4-BE49-F238E27FC236}">
                <a16:creationId xmlns:a16="http://schemas.microsoft.com/office/drawing/2014/main" id="{8ACF1273-A3F8-95F6-1469-C4575283D0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3" y="433388"/>
            <a:ext cx="2678112" cy="704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 descr="Picture 2">
            <a:extLst>
              <a:ext uri="{FF2B5EF4-FFF2-40B4-BE49-F238E27FC236}">
                <a16:creationId xmlns:a16="http://schemas.microsoft.com/office/drawing/2014/main" id="{1948F4E0-87B4-D14C-B663-69FCA602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6450" y="260350"/>
            <a:ext cx="2001838" cy="90328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9700" name="Рисунок 3">
            <a:extLst>
              <a:ext uri="{FF2B5EF4-FFF2-40B4-BE49-F238E27FC236}">
                <a16:creationId xmlns:a16="http://schemas.microsoft.com/office/drawing/2014/main" id="{37561D1B-CF38-B61B-297D-A2F986694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60363"/>
            <a:ext cx="19637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4">
            <a:extLst>
              <a:ext uri="{FF2B5EF4-FFF2-40B4-BE49-F238E27FC236}">
                <a16:creationId xmlns:a16="http://schemas.microsoft.com/office/drawing/2014/main" id="{8DBA6339-9EF6-16D8-D96D-A2C83F7B3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328613"/>
            <a:ext cx="19653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Picture 2">
            <a:extLst>
              <a:ext uri="{FF2B5EF4-FFF2-40B4-BE49-F238E27FC236}">
                <a16:creationId xmlns:a16="http://schemas.microsoft.com/office/drawing/2014/main" id="{0ADD3849-5DC5-CF48-4FD7-2D9B688A2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65325"/>
            <a:ext cx="7932738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icture 2">
            <a:extLst>
              <a:ext uri="{FF2B5EF4-FFF2-40B4-BE49-F238E27FC236}">
                <a16:creationId xmlns:a16="http://schemas.microsoft.com/office/drawing/2014/main" id="{1FD2A5FC-1AC7-11D3-7252-1B5167388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0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4098" name="Line 2" descr="object 4">
            <a:extLst>
              <a:ext uri="{FF2B5EF4-FFF2-40B4-BE49-F238E27FC236}">
                <a16:creationId xmlns:a16="http://schemas.microsoft.com/office/drawing/2014/main" id="{69E288D9-8937-8462-505E-E7FCE674D34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279400"/>
            <a:ext cx="11112" cy="358775"/>
          </a:xfrm>
          <a:prstGeom prst="line">
            <a:avLst/>
          </a:prstGeom>
          <a:noFill/>
          <a:ln w="12700" cap="flat" cmpd="sng">
            <a:solidFill>
              <a:srgbClr val="AAAD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eaLnBrk="1">
              <a:defRPr/>
            </a:pPr>
            <a:endParaRPr lang="ru-RU" altLang="ru-RU"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4099" name="Rectangle 3" descr="object 5">
            <a:extLst>
              <a:ext uri="{FF2B5EF4-FFF2-40B4-BE49-F238E27FC236}">
                <a16:creationId xmlns:a16="http://schemas.microsoft.com/office/drawing/2014/main" id="{8DB01FDA-35E2-5E47-EB8E-A49290D86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450" y="777875"/>
            <a:ext cx="4718050" cy="563563"/>
          </a:xfrm>
        </p:spPr>
        <p:txBody>
          <a:bodyPr/>
          <a:lstStyle/>
          <a:p>
            <a:pPr indent="12700" eaLnBrk="1">
              <a:lnSpc>
                <a:spcPct val="90000"/>
              </a:lnSpc>
              <a:spcBef>
                <a:spcPts val="500"/>
              </a:spcBef>
            </a:pPr>
            <a:r>
              <a:rPr lang="ru-RU" altLang="ru-RU" sz="2400">
                <a:latin typeface="Verdana" panose="020B0604030504040204" pitchFamily="34" charset="0"/>
                <a:sym typeface="Verdana" panose="020B0604030504040204" pitchFamily="34" charset="0"/>
              </a:rPr>
              <a:t>Целевая модель университета</a:t>
            </a:r>
          </a:p>
        </p:txBody>
      </p:sp>
      <p:pic>
        <p:nvPicPr>
          <p:cNvPr id="4100" name="Picture 4" descr="Рисунок 10">
            <a:extLst>
              <a:ext uri="{FF2B5EF4-FFF2-40B4-BE49-F238E27FC236}">
                <a16:creationId xmlns:a16="http://schemas.microsoft.com/office/drawing/2014/main" id="{324D6A9C-DE65-95A9-5997-9E1B31DAEC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663" y="187325"/>
            <a:ext cx="1962150" cy="51593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01" name="Picture 5" descr="Picture 2">
            <a:extLst>
              <a:ext uri="{FF2B5EF4-FFF2-40B4-BE49-F238E27FC236}">
                <a16:creationId xmlns:a16="http://schemas.microsoft.com/office/drawing/2014/main" id="{CA9AB985-B1B3-EE7F-B06B-9E74D1F17B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75" y="195263"/>
            <a:ext cx="431800" cy="4937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5" descr="Picture 2">
            <a:extLst>
              <a:ext uri="{FF2B5EF4-FFF2-40B4-BE49-F238E27FC236}">
                <a16:creationId xmlns:a16="http://schemas.microsoft.com/office/drawing/2014/main" id="{7EDA27C4-DCFC-5D21-75D1-3ED64B8684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95013" y="306388"/>
            <a:ext cx="881062" cy="396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367" name="Рисунок 3">
            <a:extLst>
              <a:ext uri="{FF2B5EF4-FFF2-40B4-BE49-F238E27FC236}">
                <a16:creationId xmlns:a16="http://schemas.microsoft.com/office/drawing/2014/main" id="{92E7BD5A-92BE-5FA5-1633-E6C26522D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33375"/>
            <a:ext cx="86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4">
            <a:extLst>
              <a:ext uri="{FF2B5EF4-FFF2-40B4-BE49-F238E27FC236}">
                <a16:creationId xmlns:a16="http://schemas.microsoft.com/office/drawing/2014/main" id="{CFCE0E71-3466-0C2A-51C7-E4AC0E40C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328613"/>
            <a:ext cx="8651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 descr="Прямоугольник 14">
            <a:extLst>
              <a:ext uri="{FF2B5EF4-FFF2-40B4-BE49-F238E27FC236}">
                <a16:creationId xmlns:a16="http://schemas.microsoft.com/office/drawing/2014/main" id="{B9C6002B-B1E7-4BD8-04A2-8630EA027FBA}"/>
              </a:ext>
            </a:extLst>
          </p:cNvPr>
          <p:cNvSpPr>
            <a:spLocks/>
          </p:cNvSpPr>
          <p:nvPr/>
        </p:nvSpPr>
        <p:spPr bwMode="auto">
          <a:xfrm>
            <a:off x="0" y="5410200"/>
            <a:ext cx="12192000" cy="1447800"/>
          </a:xfrm>
          <a:prstGeom prst="rect">
            <a:avLst/>
          </a:prstGeom>
          <a:solidFill>
            <a:srgbClr val="E0E3E8"/>
          </a:solidFill>
          <a:ln>
            <a:noFill/>
          </a:ln>
          <a:effectLst/>
        </p:spPr>
        <p:txBody>
          <a:bodyPr lIns="45720" rIns="45720" anchor="ctr"/>
          <a:lstStyle>
            <a:lvl1pPr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>
              <a:defRPr/>
            </a:pPr>
            <a:endParaRPr lang="ru-RU" altLang="ru-RU">
              <a:solidFill>
                <a:srgbClr val="FFFFFF"/>
              </a:solidFill>
              <a:latin typeface="Golos Text" charset="0"/>
              <a:sym typeface="Golos Text" charset="0"/>
            </a:endParaRPr>
          </a:p>
        </p:txBody>
      </p:sp>
      <p:sp>
        <p:nvSpPr>
          <p:cNvPr id="5122" name="Rectangle 2" descr="Заголовок 1">
            <a:extLst>
              <a:ext uri="{FF2B5EF4-FFF2-40B4-BE49-F238E27FC236}">
                <a16:creationId xmlns:a16="http://schemas.microsoft.com/office/drawing/2014/main" id="{A9DF305E-3E6E-4BC6-54F1-83B7B0B46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228600"/>
            <a:ext cx="6927850" cy="922338"/>
          </a:xfrm>
        </p:spPr>
        <p:txBody>
          <a:bodyPr/>
          <a:lstStyle/>
          <a:p>
            <a:pPr eaLnBrk="1"/>
            <a:r>
              <a:rPr lang="ru-RU" altLang="ru-RU" sz="3000">
                <a:latin typeface="Verdana" panose="020B0604030504040204" pitchFamily="34" charset="0"/>
                <a:sym typeface="Verdana" panose="020B0604030504040204" pitchFamily="34" charset="0"/>
              </a:rPr>
              <a:t>Структура программы развития ТГУ – 2022</a:t>
            </a:r>
          </a:p>
        </p:txBody>
      </p:sp>
      <p:sp>
        <p:nvSpPr>
          <p:cNvPr id="5123" name="Rectangle 3" descr="Объект 2">
            <a:extLst>
              <a:ext uri="{FF2B5EF4-FFF2-40B4-BE49-F238E27FC236}">
                <a16:creationId xmlns:a16="http://schemas.microsoft.com/office/drawing/2014/main" id="{8F01B476-D480-60E2-637E-865F8A85DC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23888" y="1352550"/>
            <a:ext cx="5013325" cy="3875088"/>
          </a:xfrm>
        </p:spPr>
        <p:txBody>
          <a:bodyPr lIns="72000" tIns="72000" rIns="72000" bIns="72000"/>
          <a:lstStyle/>
          <a:p>
            <a:pPr marL="306388" indent="-306388" defTabSz="904875" eaLnBrk="1">
              <a:spcBef>
                <a:spcPts val="500"/>
              </a:spcBef>
            </a:pPr>
            <a:r>
              <a:rPr lang="ru-RU" altLang="ru-RU" sz="1500" b="1">
                <a:latin typeface="Arial" panose="020B0604020202020204" pitchFamily="34" charset="0"/>
                <a:cs typeface="Arial" panose="020B0604020202020204" pitchFamily="34" charset="0"/>
                <a:sym typeface="Golos Text Black" charset="0"/>
              </a:rPr>
              <a:t>Политики</a:t>
            </a:r>
          </a:p>
          <a:p>
            <a:pPr marL="306388" indent="-306388" defTabSz="904875" eaLnBrk="1">
              <a:lnSpc>
                <a:spcPct val="90000"/>
              </a:lnSpc>
              <a:spcBef>
                <a:spcPts val="500"/>
              </a:spcBef>
              <a:buFontTx/>
              <a:buAutoNum type="arabicPeriod"/>
            </a:pP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Образовательная политика</a:t>
            </a:r>
          </a:p>
          <a:p>
            <a:pPr marL="306388" indent="-306388" defTabSz="904875" eaLnBrk="1">
              <a:lnSpc>
                <a:spcPct val="90000"/>
              </a:lnSpc>
              <a:spcBef>
                <a:spcPts val="500"/>
              </a:spcBef>
              <a:buFontTx/>
              <a:buAutoNum type="arabicPeriod"/>
            </a:pP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Научно-исследовательская политика и политика в области инноваций и коммерциализации разработок</a:t>
            </a:r>
          </a:p>
          <a:p>
            <a:pPr marL="306388" indent="-306388" defTabSz="904875" eaLnBrk="1">
              <a:lnSpc>
                <a:spcPct val="90000"/>
              </a:lnSpc>
              <a:spcBef>
                <a:spcPts val="500"/>
              </a:spcBef>
              <a:buFontTx/>
              <a:buAutoNum type="arabicPeriod"/>
            </a:pP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Молодежная политика</a:t>
            </a:r>
          </a:p>
          <a:p>
            <a:pPr marL="306388" indent="-306388" defTabSz="904875" eaLnBrk="1">
              <a:lnSpc>
                <a:spcPct val="90000"/>
              </a:lnSpc>
              <a:spcBef>
                <a:spcPts val="500"/>
              </a:spcBef>
              <a:buFontTx/>
              <a:buAutoNum type="arabicPeriod"/>
            </a:pP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Политика управления человеческим капиталом</a:t>
            </a:r>
          </a:p>
          <a:p>
            <a:pPr marL="306388" indent="-306388" defTabSz="904875" eaLnBrk="1">
              <a:lnSpc>
                <a:spcPct val="90000"/>
              </a:lnSpc>
              <a:spcBef>
                <a:spcPts val="500"/>
              </a:spcBef>
              <a:buFontTx/>
              <a:buAutoNum type="arabicPeriod"/>
            </a:pP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Кампусная и инфраструктурная политика</a:t>
            </a:r>
          </a:p>
          <a:p>
            <a:pPr marL="306388" indent="-306388" defTabSz="904875" eaLnBrk="1">
              <a:lnSpc>
                <a:spcPct val="90000"/>
              </a:lnSpc>
              <a:spcBef>
                <a:spcPts val="500"/>
              </a:spcBef>
              <a:buFontTx/>
              <a:buAutoNum type="arabicPeriod"/>
            </a:pP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Система управления университетом</a:t>
            </a:r>
          </a:p>
          <a:p>
            <a:pPr marL="306388" indent="-306388" defTabSz="904875" eaLnBrk="1">
              <a:lnSpc>
                <a:spcPct val="90000"/>
              </a:lnSpc>
              <a:spcBef>
                <a:spcPts val="500"/>
              </a:spcBef>
              <a:buFontTx/>
              <a:buAutoNum type="arabicPeriod"/>
            </a:pP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Финансовая модель университета</a:t>
            </a:r>
          </a:p>
          <a:p>
            <a:pPr marL="306388" indent="-306388" defTabSz="904875" eaLnBrk="1">
              <a:lnSpc>
                <a:spcPct val="90000"/>
              </a:lnSpc>
              <a:spcBef>
                <a:spcPts val="500"/>
              </a:spcBef>
              <a:buFontTx/>
              <a:buAutoNum type="arabicPeriod"/>
            </a:pP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Политика в области цифровой трансформации</a:t>
            </a:r>
          </a:p>
          <a:p>
            <a:pPr marL="306388" indent="-306388" defTabSz="904875" eaLnBrk="1">
              <a:lnSpc>
                <a:spcPct val="90000"/>
              </a:lnSpc>
              <a:spcBef>
                <a:spcPts val="500"/>
              </a:spcBef>
              <a:buFontTx/>
              <a:buAutoNum type="arabicPeriod"/>
            </a:pP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Политика открытых данных</a:t>
            </a:r>
          </a:p>
          <a:p>
            <a:pPr marL="306388" indent="-306388" defTabSz="904875" eaLnBrk="1">
              <a:lnSpc>
                <a:spcPct val="90000"/>
              </a:lnSpc>
              <a:spcBef>
                <a:spcPts val="500"/>
              </a:spcBef>
              <a:buFontTx/>
              <a:buAutoNum type="arabicPeriod"/>
            </a:pP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Политика в области интеграции и кооперации научно-образовательных организаций Томской области («Большой университет Томска»)</a:t>
            </a:r>
          </a:p>
        </p:txBody>
      </p:sp>
      <p:sp>
        <p:nvSpPr>
          <p:cNvPr id="5124" name="Text Box 4" descr="Объект 3">
            <a:extLst>
              <a:ext uri="{FF2B5EF4-FFF2-40B4-BE49-F238E27FC236}">
                <a16:creationId xmlns:a16="http://schemas.microsoft.com/office/drawing/2014/main" id="{807811F5-38C2-C9CB-8763-B73ACCE67BCB}"/>
              </a:ext>
            </a:extLst>
          </p:cNvPr>
          <p:cNvSpPr txBox="1">
            <a:spLocks/>
          </p:cNvSpPr>
          <p:nvPr/>
        </p:nvSpPr>
        <p:spPr bwMode="auto">
          <a:xfrm>
            <a:off x="6629400" y="1352550"/>
            <a:ext cx="3886200" cy="4195763"/>
          </a:xfrm>
          <a:prstGeom prst="rect">
            <a:avLst/>
          </a:prstGeom>
          <a:noFill/>
          <a:ln>
            <a:noFill/>
          </a:ln>
          <a:effectLst/>
        </p:spPr>
        <p:txBody>
          <a:bodyPr lIns="72000" tIns="72000" rIns="72000" bIns="72000"/>
          <a:lstStyle>
            <a:lvl1pPr marL="276225" indent="-276225" defTabSz="885825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885825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885825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885825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885825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50000"/>
              </a:lnSpc>
              <a:spcBef>
                <a:spcPts val="500"/>
              </a:spcBef>
            </a:pPr>
            <a:r>
              <a:rPr lang="ru-RU" altLang="ru-RU" sz="1500" b="1">
                <a:latin typeface="Arial" panose="020B0604020202020204" pitchFamily="34" charset="0"/>
                <a:cs typeface="Arial" panose="020B0604020202020204" pitchFamily="34" charset="0"/>
                <a:sym typeface="Golos Text Black" charset="0"/>
              </a:rPr>
              <a:t>Стратегические проекты</a:t>
            </a:r>
          </a:p>
          <a:p>
            <a:pPr eaLnBrk="1">
              <a:lnSpc>
                <a:spcPct val="90000"/>
              </a:lnSpc>
              <a:spcBef>
                <a:spcPts val="500"/>
              </a:spcBef>
              <a:buSzPct val="100000"/>
              <a:buFontTx/>
              <a:buAutoNum type="arabicPeriod"/>
            </a:pP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Стратегический проект «</a:t>
            </a:r>
            <a:r>
              <a:rPr lang="ru-RU" altLang="ru-RU" sz="1300" b="1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Инженерная </a:t>
            </a: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(синтетическая) </a:t>
            </a:r>
            <a:r>
              <a:rPr lang="ru-RU" altLang="ru-RU" sz="1300" b="1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биология</a:t>
            </a: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 2.0: Биопроектирование, молекулярный и клеточный инжиниринг»</a:t>
            </a:r>
          </a:p>
          <a:p>
            <a:pPr eaLnBrk="1">
              <a:lnSpc>
                <a:spcPct val="90000"/>
              </a:lnSpc>
              <a:spcBef>
                <a:spcPts val="500"/>
              </a:spcBef>
              <a:buSzPct val="100000"/>
              <a:buFontTx/>
              <a:buAutoNum type="arabicPeriod"/>
            </a:pP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Стратегический проект «</a:t>
            </a:r>
            <a:r>
              <a:rPr lang="ru-RU" altLang="ru-RU" sz="1300" b="1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Глобальные изменения Земли</a:t>
            </a: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: климат, экология, качество жизни» (ГИЗ)</a:t>
            </a:r>
          </a:p>
          <a:p>
            <a:pPr eaLnBrk="1">
              <a:lnSpc>
                <a:spcPct val="90000"/>
              </a:lnSpc>
              <a:spcBef>
                <a:spcPts val="500"/>
              </a:spcBef>
              <a:buSzPct val="100000"/>
              <a:buFontTx/>
              <a:buAutoNum type="arabicPeriod"/>
            </a:pP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Стратегический проект </a:t>
            </a:r>
            <a:b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</a:b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«</a:t>
            </a:r>
            <a:r>
              <a:rPr lang="ru-RU" altLang="ru-RU" sz="1300" b="1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Технологии безопасности</a:t>
            </a: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»</a:t>
            </a:r>
          </a:p>
          <a:p>
            <a:pPr eaLnBrk="1">
              <a:lnSpc>
                <a:spcPct val="90000"/>
              </a:lnSpc>
              <a:spcBef>
                <a:spcPts val="500"/>
              </a:spcBef>
              <a:buSzPct val="100000"/>
              <a:buFontTx/>
              <a:buAutoNum type="arabicPeriod"/>
            </a:pP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Стратегический проект «</a:t>
            </a:r>
            <a:r>
              <a:rPr lang="ru-RU" altLang="ru-RU" sz="1300" b="1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Гуманитарный инжиниринг</a:t>
            </a: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: технологии проектирования </a:t>
            </a:r>
            <a:b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</a:b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человека и общества»</a:t>
            </a:r>
          </a:p>
          <a:p>
            <a:pPr eaLnBrk="1">
              <a:lnSpc>
                <a:spcPct val="90000"/>
              </a:lnSpc>
              <a:spcBef>
                <a:spcPts val="500"/>
              </a:spcBef>
              <a:buSzPct val="100000"/>
              <a:buFontTx/>
              <a:buAutoNum type="arabicPeriod"/>
            </a:pP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Стратегический проект </a:t>
            </a:r>
            <a:b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</a:b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«Открытая экосистема генерации знаний и технологий – </a:t>
            </a:r>
            <a:r>
              <a:rPr lang="ru-RU" altLang="ru-RU" sz="1300" b="1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Большой университет Томска</a:t>
            </a: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» </a:t>
            </a:r>
          </a:p>
        </p:txBody>
      </p:sp>
      <p:sp>
        <p:nvSpPr>
          <p:cNvPr id="5125" name="Text Box 5" descr="TextBox 5">
            <a:extLst>
              <a:ext uri="{FF2B5EF4-FFF2-40B4-BE49-F238E27FC236}">
                <a16:creationId xmlns:a16="http://schemas.microsoft.com/office/drawing/2014/main" id="{F8C159B3-A28F-267D-6CF3-0723EDF22C85}"/>
              </a:ext>
            </a:extLst>
          </p:cNvPr>
          <p:cNvSpPr txBox="1">
            <a:spLocks/>
          </p:cNvSpPr>
          <p:nvPr/>
        </p:nvSpPr>
        <p:spPr bwMode="auto">
          <a:xfrm>
            <a:off x="9874250" y="4664075"/>
            <a:ext cx="1912938" cy="573088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r" eaLnBrk="1">
              <a:lnSpc>
                <a:spcPct val="80000"/>
              </a:lnSpc>
            </a:pP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консорциумов </a:t>
            </a:r>
            <a:b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</a:br>
            <a:r>
              <a:rPr lang="ru-RU" altLang="ru-RU" sz="13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по стратегическим проектам</a:t>
            </a:r>
          </a:p>
        </p:txBody>
      </p:sp>
      <p:sp>
        <p:nvSpPr>
          <p:cNvPr id="5126" name="Text Box 6" descr="TextBox 6">
            <a:extLst>
              <a:ext uri="{FF2B5EF4-FFF2-40B4-BE49-F238E27FC236}">
                <a16:creationId xmlns:a16="http://schemas.microsoft.com/office/drawing/2014/main" id="{813DCE7F-2E33-BA2D-74C3-51BB7959E29F}"/>
              </a:ext>
            </a:extLst>
          </p:cNvPr>
          <p:cNvSpPr txBox="1">
            <a:spLocks/>
          </p:cNvSpPr>
          <p:nvPr/>
        </p:nvSpPr>
        <p:spPr bwMode="auto">
          <a:xfrm>
            <a:off x="654050" y="5745163"/>
            <a:ext cx="1611313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r" eaLnBrk="1"/>
            <a:r>
              <a:rPr lang="ru-RU" altLang="ru-RU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Управляющий совет</a:t>
            </a:r>
          </a:p>
        </p:txBody>
      </p:sp>
      <p:sp>
        <p:nvSpPr>
          <p:cNvPr id="5127" name="Text Box 7" descr="TextBox 8">
            <a:extLst>
              <a:ext uri="{FF2B5EF4-FFF2-40B4-BE49-F238E27FC236}">
                <a16:creationId xmlns:a16="http://schemas.microsoft.com/office/drawing/2014/main" id="{2FF9A318-1BEB-FFAF-1C85-34B520212DCE}"/>
              </a:ext>
            </a:extLst>
          </p:cNvPr>
          <p:cNvSpPr txBox="1">
            <a:spLocks/>
          </p:cNvSpPr>
          <p:nvPr/>
        </p:nvSpPr>
        <p:spPr bwMode="auto">
          <a:xfrm>
            <a:off x="3702050" y="5638800"/>
            <a:ext cx="8215313" cy="890588"/>
          </a:xfrm>
          <a:prstGeom prst="rect">
            <a:avLst/>
          </a:prstGeom>
          <a:noFill/>
          <a:ln>
            <a:noFill/>
          </a:ln>
          <a:effectLst/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spcBef>
                <a:spcPts val="600"/>
              </a:spcBef>
            </a:pPr>
            <a:r>
              <a:rPr lang="ru-RU" altLang="ru-RU"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Комитет по </a:t>
            </a:r>
            <a:r>
              <a:rPr lang="ru-RU" altLang="ru-RU" sz="1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общей стратегии и развитию экосистемы</a:t>
            </a:r>
          </a:p>
          <a:p>
            <a:pPr eaLnBrk="1">
              <a:spcBef>
                <a:spcPts val="600"/>
              </a:spcBef>
            </a:pPr>
            <a:r>
              <a:rPr lang="ru-RU" altLang="ru-RU"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Комитет по </a:t>
            </a:r>
            <a:r>
              <a:rPr lang="ru-RU" altLang="ru-RU" sz="1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научно-исследовательской и инновационной политике </a:t>
            </a:r>
            <a:endParaRPr lang="ru-RU" altLang="ru-RU" sz="140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  <a:sym typeface="Golos Text" charset="0"/>
            </a:endParaRPr>
          </a:p>
          <a:p>
            <a:pPr eaLnBrk="1">
              <a:spcBef>
                <a:spcPts val="600"/>
              </a:spcBef>
            </a:pPr>
            <a:r>
              <a:rPr lang="ru-RU" altLang="ru-RU"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Комитет по </a:t>
            </a:r>
            <a:r>
              <a:rPr lang="ru-RU" altLang="ru-RU" sz="1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образовательной стратегии и проектам</a:t>
            </a:r>
            <a:endParaRPr lang="ru-RU" altLang="ru-RU" sz="140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  <a:sym typeface="Golos Text" charset="0"/>
            </a:endParaRPr>
          </a:p>
        </p:txBody>
      </p:sp>
      <p:grpSp>
        <p:nvGrpSpPr>
          <p:cNvPr id="16392" name="Group 8">
            <a:extLst>
              <a:ext uri="{FF2B5EF4-FFF2-40B4-BE49-F238E27FC236}">
                <a16:creationId xmlns:a16="http://schemas.microsoft.com/office/drawing/2014/main" id="{507876CE-16C8-F020-9158-7DB47F085297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5745163"/>
            <a:ext cx="1198563" cy="585787"/>
            <a:chOff x="0" y="0"/>
            <a:chExt cx="1199151" cy="584776"/>
          </a:xfrm>
        </p:grpSpPr>
        <p:sp>
          <p:nvSpPr>
            <p:cNvPr id="2" name="Line 9" descr="Прямая со стрелкой 10">
              <a:extLst>
                <a:ext uri="{FF2B5EF4-FFF2-40B4-BE49-F238E27FC236}">
                  <a16:creationId xmlns:a16="http://schemas.microsoft.com/office/drawing/2014/main" id="{351ECA12-5F70-7099-58C7-25A9501DA2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0"/>
              <a:ext cx="1175326" cy="356571"/>
            </a:xfrm>
            <a:prstGeom prst="line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45720" rIns="45720"/>
            <a:lstStyle/>
            <a:p>
              <a:pPr eaLnBrk="1">
                <a:defRPr/>
              </a:pPr>
              <a:endParaRPr lang="ru-RU" altLang="ru-RU">
                <a:latin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5130" name="Line 10" descr="Прямая со стрелкой 13">
              <a:extLst>
                <a:ext uri="{FF2B5EF4-FFF2-40B4-BE49-F238E27FC236}">
                  <a16:creationId xmlns:a16="http://schemas.microsoft.com/office/drawing/2014/main" id="{BA0A4B15-92B2-6B4E-ABE0-5F23C88BCC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291596"/>
              <a:ext cx="1199151" cy="64975"/>
            </a:xfrm>
            <a:prstGeom prst="line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45720" rIns="45720"/>
            <a:lstStyle/>
            <a:p>
              <a:pPr eaLnBrk="1">
                <a:defRPr/>
              </a:pPr>
              <a:endParaRPr lang="ru-RU" altLang="ru-RU">
                <a:latin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5131" name="Line 11" descr="Прямая со стрелкой 16">
              <a:extLst>
                <a:ext uri="{FF2B5EF4-FFF2-40B4-BE49-F238E27FC236}">
                  <a16:creationId xmlns:a16="http://schemas.microsoft.com/office/drawing/2014/main" id="{413F12E6-98E4-74C8-44AC-33C4FA5BD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6571"/>
              <a:ext cx="1175326" cy="228205"/>
            </a:xfrm>
            <a:prstGeom prst="line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45720" rIns="45720"/>
            <a:lstStyle/>
            <a:p>
              <a:pPr eaLnBrk="1">
                <a:defRPr/>
              </a:pPr>
              <a:endParaRPr lang="ru-RU" altLang="ru-RU">
                <a:latin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6393" name="Group 12">
            <a:extLst>
              <a:ext uri="{FF2B5EF4-FFF2-40B4-BE49-F238E27FC236}">
                <a16:creationId xmlns:a16="http://schemas.microsoft.com/office/drawing/2014/main" id="{4A68231C-6428-072E-6510-5B1FFB96286B}"/>
              </a:ext>
            </a:extLst>
          </p:cNvPr>
          <p:cNvGrpSpPr>
            <a:grpSpLocks/>
          </p:cNvGrpSpPr>
          <p:nvPr/>
        </p:nvGrpSpPr>
        <p:grpSpPr bwMode="auto">
          <a:xfrm>
            <a:off x="11010900" y="3954463"/>
            <a:ext cx="684213" cy="647700"/>
            <a:chOff x="-1" y="-1"/>
            <a:chExt cx="684002" cy="648001"/>
          </a:xfrm>
        </p:grpSpPr>
        <p:sp>
          <p:nvSpPr>
            <p:cNvPr id="5133" name="Rectangle 13" descr="Прямоугольник 17">
              <a:extLst>
                <a:ext uri="{FF2B5EF4-FFF2-40B4-BE49-F238E27FC236}">
                  <a16:creationId xmlns:a16="http://schemas.microsoft.com/office/drawing/2014/main" id="{B227A8AB-8F32-C398-75DC-2DBF1650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1"/>
              <a:ext cx="684002" cy="6480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txBody>
            <a:bodyPr lIns="45720" rIns="45720" anchor="ctr"/>
            <a:lstStyle>
              <a:lvl1pPr>
                <a:defRPr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  <a:sym typeface="Calibri" pitchFamily="34" charset="0"/>
                </a:defRPr>
              </a:lvl9pPr>
            </a:lstStyle>
            <a:p>
              <a:pPr algn="ctr" eaLnBrk="1">
                <a:defRPr/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5134" name="Text Box 14" descr="Прямоугольник 18">
              <a:extLst>
                <a:ext uri="{FF2B5EF4-FFF2-40B4-BE49-F238E27FC236}">
                  <a16:creationId xmlns:a16="http://schemas.microsoft.com/office/drawing/2014/main" id="{9D39B83F-ECB0-3CE9-866B-D674D41BB18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0918" y="84175"/>
              <a:ext cx="301532" cy="522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45720" rIns="45720">
              <a:spAutoFit/>
            </a:bodyPr>
            <a:lstStyle/>
            <a:p>
              <a:pPr eaLnBrk="1">
                <a:lnSpc>
                  <a:spcPct val="90000"/>
                </a:lnSpc>
                <a:defRPr/>
              </a:pPr>
              <a:r>
                <a:rPr lang="ru-RU" altLang="ru-RU" sz="2800" b="1">
                  <a:solidFill>
                    <a:srgbClr val="FFFFFF"/>
                  </a:solidFill>
                  <a:latin typeface="Golos Text" charset="0"/>
                  <a:ea typeface="Golos Text" charset="0"/>
                  <a:cs typeface="Golos Text" charset="0"/>
                  <a:sym typeface="Golos Text" charset="0"/>
                </a:rPr>
                <a:t>8</a:t>
              </a:r>
            </a:p>
          </p:txBody>
        </p:sp>
      </p:grpSp>
      <p:sp>
        <p:nvSpPr>
          <p:cNvPr id="5135" name="Line 15" descr="Прямая соединительная линия 20">
            <a:extLst>
              <a:ext uri="{FF2B5EF4-FFF2-40B4-BE49-F238E27FC236}">
                <a16:creationId xmlns:a16="http://schemas.microsoft.com/office/drawing/2014/main" id="{5FB5998D-AF2F-EF4E-7676-5043CB7C7B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1066800"/>
            <a:ext cx="0" cy="4038600"/>
          </a:xfrm>
          <a:prstGeom prst="line">
            <a:avLst/>
          </a:prstGeom>
          <a:noFill/>
          <a:ln w="12700" cap="flat" cmpd="sng">
            <a:solidFill>
              <a:srgbClr val="4A7EBB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eaLnBrk="1">
              <a:defRPr/>
            </a:pPr>
            <a:endParaRPr lang="ru-RU" altLang="ru-RU"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5136" name="Text Box 16" descr="object 8">
            <a:extLst>
              <a:ext uri="{FF2B5EF4-FFF2-40B4-BE49-F238E27FC236}">
                <a16:creationId xmlns:a16="http://schemas.microsoft.com/office/drawing/2014/main" id="{90009002-F007-32A6-2C0B-50CE1E090786}"/>
              </a:ext>
            </a:extLst>
          </p:cNvPr>
          <p:cNvSpPr txBox="1">
            <a:spLocks/>
          </p:cNvSpPr>
          <p:nvPr/>
        </p:nvSpPr>
        <p:spPr bwMode="auto">
          <a:xfrm>
            <a:off x="11653838" y="6484938"/>
            <a:ext cx="158750" cy="177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indent="66675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90000"/>
              </a:lnSpc>
              <a:defRPr/>
            </a:pPr>
            <a:fld id="{3BD1EFD3-EE85-4D7C-9BE5-67C85620F2FC}" type="slidenum">
              <a:rPr lang="ru-RU" altLang="ru-RU" sz="1200" smtClean="0">
                <a:solidFill>
                  <a:srgbClr val="7F7F7F"/>
                </a:solidFill>
                <a:latin typeface="Golos Text" charset="0"/>
                <a:sym typeface="Golos Text" charset="0"/>
              </a:rPr>
              <a:pPr eaLnBrk="1">
                <a:lnSpc>
                  <a:spcPct val="90000"/>
                </a:lnSpc>
                <a:defRPr/>
              </a:pPr>
              <a:t>3</a:t>
            </a:fld>
            <a:endParaRPr lang="ru-RU" altLang="ru-RU" sz="1200">
              <a:solidFill>
                <a:srgbClr val="7F7F7F"/>
              </a:solidFill>
              <a:latin typeface="Golos Text" charset="0"/>
              <a:sym typeface="Golos Text" charset="0"/>
            </a:endParaRPr>
          </a:p>
        </p:txBody>
      </p:sp>
      <p:pic>
        <p:nvPicPr>
          <p:cNvPr id="18" name="Picture 5" descr="Picture 2">
            <a:extLst>
              <a:ext uri="{FF2B5EF4-FFF2-40B4-BE49-F238E27FC236}">
                <a16:creationId xmlns:a16="http://schemas.microsoft.com/office/drawing/2014/main" id="{0CB2A869-25DC-A0BF-E3F0-7C0EC7DC43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5013" y="306388"/>
            <a:ext cx="881062" cy="396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397" name="Рисунок 3">
            <a:extLst>
              <a:ext uri="{FF2B5EF4-FFF2-40B4-BE49-F238E27FC236}">
                <a16:creationId xmlns:a16="http://schemas.microsoft.com/office/drawing/2014/main" id="{D34594DA-3817-43A1-5EAE-7169BA5DD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33375"/>
            <a:ext cx="86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Рисунок 4">
            <a:extLst>
              <a:ext uri="{FF2B5EF4-FFF2-40B4-BE49-F238E27FC236}">
                <a16:creationId xmlns:a16="http://schemas.microsoft.com/office/drawing/2014/main" id="{7530A643-ED86-CC14-9D47-C18662B54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328613"/>
            <a:ext cx="8651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Изображение 2">
            <a:extLst>
              <a:ext uri="{FF2B5EF4-FFF2-40B4-BE49-F238E27FC236}">
                <a16:creationId xmlns:a16="http://schemas.microsoft.com/office/drawing/2014/main" id="{3129D3FB-BF46-9876-79F5-7C6F67156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85963"/>
            <a:ext cx="57610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91008E8-34CB-D61E-9764-5E426BEB9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475" y="3354388"/>
            <a:ext cx="2166938" cy="4397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Целевое состояние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7B67884-7F19-8EF1-401D-E4275483F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1711325"/>
            <a:ext cx="2166937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Проекты развития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80A2D1-5B44-EBE2-C0A3-C1CDDC9189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8925" y="3421063"/>
            <a:ext cx="2166938" cy="439737"/>
          </a:xfrm>
        </p:spPr>
        <p:txBody>
          <a:bodyPr anchor="t"/>
          <a:lstStyle/>
          <a:p>
            <a:pPr algn="l" defTabSz="712788" eaLnBrk="1"/>
            <a:r>
              <a:rPr lang="ru-RU" altLang="ru-RU" sz="1800" b="0"/>
              <a:t>Текущее состояние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2FC5346-2596-8AC4-D05A-3B2B70A39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398463"/>
            <a:ext cx="5192713" cy="8699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 sz="3100" b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От чего оттолкнуться при стратегировании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130E56-7E75-4901-C634-FC202EE10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638" y="4386263"/>
            <a:ext cx="1655762" cy="100806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blurRad="38100" dist="23000" dir="5400000" algn="ctr" rotWithShape="0">
              <a:srgbClr val="808080">
                <a:alpha val="34998"/>
              </a:srgbClr>
            </a:outerShdw>
          </a:effectLst>
        </p:spPr>
        <p:txBody>
          <a:bodyPr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defRPr/>
            </a:pPr>
            <a:endParaRPr lang="ru-RU" alt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28554F-C6A3-10BD-0AD4-F824127EC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5475" y="4987925"/>
            <a:ext cx="1657350" cy="100806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blurRad="38100" dist="23000" dir="5400000" algn="ctr" rotWithShape="0">
              <a:srgbClr val="808080">
                <a:alpha val="34998"/>
              </a:srgbClr>
            </a:outerShdw>
          </a:effectLst>
        </p:spPr>
        <p:txBody>
          <a:bodyPr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defRPr/>
            </a:pPr>
            <a:endParaRPr lang="ru-RU" altLang="ru-RU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86B7DC9-B9C1-F3C0-2E91-585EB2B38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4718050"/>
            <a:ext cx="1690687" cy="3889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ru-RU" altLang="ru-RU" sz="2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МОН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4A12589-589E-E291-7BEB-5C0D81723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75" y="5299075"/>
            <a:ext cx="1692275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ru-RU" altLang="ru-RU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Университет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8F368E9-E744-F60D-BED4-AB64D33745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62875" y="4845050"/>
            <a:ext cx="1531938" cy="5540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>
            <a:outerShdw blurRad="38100" dist="23000" dir="5400000" algn="ctr" rotWithShape="0">
              <a:srgbClr val="808080">
                <a:alpha val="34998"/>
              </a:srgbClr>
            </a:outerShdw>
          </a:effectLst>
        </p:spPr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C5F7FDF-0B52-5E8B-7A17-D7F55D63BE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97800" y="5081588"/>
            <a:ext cx="1533525" cy="5540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>
            <a:outerShdw blurRad="38100" dist="23000" dir="5400000" algn="ctr" rotWithShape="0">
              <a:srgbClr val="808080">
                <a:alpha val="34998"/>
              </a:srgbClr>
            </a:outerShdw>
          </a:effectLst>
        </p:spPr>
      </p:cxnSp>
      <p:sp>
        <p:nvSpPr>
          <p:cNvPr id="14" name="Rectangle 1">
            <a:extLst>
              <a:ext uri="{FF2B5EF4-FFF2-40B4-BE49-F238E27FC236}">
                <a16:creationId xmlns:a16="http://schemas.microsoft.com/office/drawing/2014/main" id="{EC372950-7546-255E-C23D-815286957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768850"/>
            <a:ext cx="1692275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Бюджет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8883F455-0341-CD90-E883-990BFC4E5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8" y="5486400"/>
            <a:ext cx="1692275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712788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712788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712788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712788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712788"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>
              <a:defRPr/>
            </a:pPr>
            <a:r>
              <a:rPr lang="en-US" altLang="ru-RU" sz="1400">
                <a:latin typeface="Tahoma" pitchFamily="34" charset="0"/>
                <a:cs typeface="Tahoma" pitchFamily="34" charset="0"/>
                <a:sym typeface="Tahoma" pitchFamily="34" charset="0"/>
              </a:rPr>
              <a:t>KPI</a:t>
            </a:r>
            <a:endParaRPr lang="ru-RU" altLang="ru-RU" sz="1400"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pic>
        <p:nvPicPr>
          <p:cNvPr id="16" name="Picture 5" descr="Picture 2">
            <a:extLst>
              <a:ext uri="{FF2B5EF4-FFF2-40B4-BE49-F238E27FC236}">
                <a16:creationId xmlns:a16="http://schemas.microsoft.com/office/drawing/2014/main" id="{D24F4600-1641-1B62-8E08-A67DC35942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5013" y="306388"/>
            <a:ext cx="881062" cy="396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423" name="Рисунок 3">
            <a:extLst>
              <a:ext uri="{FF2B5EF4-FFF2-40B4-BE49-F238E27FC236}">
                <a16:creationId xmlns:a16="http://schemas.microsoft.com/office/drawing/2014/main" id="{1E596778-2D61-81C4-706B-BC1CC24AC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33375"/>
            <a:ext cx="86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Рисунок 4">
            <a:extLst>
              <a:ext uri="{FF2B5EF4-FFF2-40B4-BE49-F238E27FC236}">
                <a16:creationId xmlns:a16="http://schemas.microsoft.com/office/drawing/2014/main" id="{9D302671-4EA2-BC19-13B4-AD1CE0407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328613"/>
            <a:ext cx="8651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D4D97987-7865-9981-621E-3D7CFE746B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5950" y="398463"/>
            <a:ext cx="5119688" cy="1133475"/>
          </a:xfrm>
        </p:spPr>
        <p:txBody>
          <a:bodyPr anchor="t"/>
          <a:lstStyle/>
          <a:p>
            <a:pPr algn="l" defTabSz="712788" eaLnBrk="1"/>
            <a:r>
              <a:rPr lang="ru-RU" altLang="ru-RU" sz="3100"/>
              <a:t>От чего оттолкнуться при стратегировании</a:t>
            </a:r>
          </a:p>
        </p:txBody>
      </p:sp>
      <p:pic>
        <p:nvPicPr>
          <p:cNvPr id="18434" name="Изображение 1">
            <a:extLst>
              <a:ext uri="{FF2B5EF4-FFF2-40B4-BE49-F238E27FC236}">
                <a16:creationId xmlns:a16="http://schemas.microsoft.com/office/drawing/2014/main" id="{5120F919-A202-3F17-1132-2A164F530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1997075"/>
            <a:ext cx="906145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4F6DC96E-6A92-EFC8-96F1-3AB90C9CB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1819275"/>
            <a:ext cx="601662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Мир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1B5C717-BD8F-9E35-30E9-825132FE6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1819275"/>
            <a:ext cx="2087563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Россия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D3DB418-1F58-C115-BFE5-48DD36D4C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4797425"/>
            <a:ext cx="1079500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Регион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32C12BD-11FC-5C93-A508-916873E60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4797425"/>
            <a:ext cx="2087563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Город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E25DDC5-3956-1DF0-5210-E74A70403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2951163"/>
            <a:ext cx="2087563" cy="35401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Стратегия</a:t>
            </a:r>
            <a:b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</a:br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развития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E9FD7D2D-5BCE-1780-35F7-193F0B0D3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3508375"/>
            <a:ext cx="2087563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Образовательная</a:t>
            </a:r>
          </a:p>
          <a:p>
            <a:pPr eaLnBrk="1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политика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A999A9F-93BE-274A-F5EA-49E04D769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4076700"/>
            <a:ext cx="2087563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Кластер лидерства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C669313-652C-0160-2DE6-66EFA5D79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2060575"/>
            <a:ext cx="2087563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algn="ctr" rtl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Tahoma" charset="0"/>
              </a:defRPr>
            </a:lvl1pPr>
            <a:lvl2pPr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2pPr>
            <a:lvl3pPr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3pPr>
            <a:lvl4pPr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4pPr>
            <a:lvl5pPr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5pPr>
            <a:lvl6pPr marL="4572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6pPr>
            <a:lvl7pPr marL="9144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7pPr>
            <a:lvl8pPr marL="13716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8pPr>
            <a:lvl9pPr marL="18288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9pPr>
          </a:lstStyle>
          <a:p>
            <a:pPr algn="l" defTabSz="712788" eaLnBrk="1">
              <a:defRPr/>
            </a:pPr>
            <a:r>
              <a:rPr lang="ru-RU" altLang="ru-RU" sz="2400" dirty="0"/>
              <a:t>2030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60C73C43-D7E7-FFBB-7849-3D6054114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2947988"/>
            <a:ext cx="1800225" cy="8985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712788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ru-RU" altLang="ru-RU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Области</a:t>
            </a:r>
          </a:p>
          <a:p>
            <a:pPr eaLnBrk="1"/>
            <a:r>
              <a:rPr lang="ru-RU" altLang="ru-RU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конкуренто-способности</a:t>
            </a:r>
          </a:p>
        </p:txBody>
      </p:sp>
      <p:sp>
        <p:nvSpPr>
          <p:cNvPr id="14" name="Rectangle 3" descr="Объект 2">
            <a:extLst>
              <a:ext uri="{FF2B5EF4-FFF2-40B4-BE49-F238E27FC236}">
                <a16:creationId xmlns:a16="http://schemas.microsoft.com/office/drawing/2014/main" id="{14404E92-D972-8CDD-76F2-B77659DB5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0" y="5351463"/>
            <a:ext cx="7848600" cy="3875087"/>
          </a:xfrm>
          <a:prstGeom prst="rect">
            <a:avLst/>
          </a:prstGeom>
          <a:noFill/>
          <a:ln>
            <a:noFill/>
          </a:ln>
          <a:effectLst/>
        </p:spPr>
        <p:txBody>
          <a:bodyPr lIns="72000" tIns="72000" rIns="72000" bIns="72000"/>
          <a:lstStyle>
            <a:lvl1pPr defTabSz="904875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904875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904875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904875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904875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500"/>
              </a:spcBef>
            </a:pP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Мировые, национальные, региональные лидеры в </a:t>
            </a:r>
            <a:r>
              <a:rPr lang="mr-IN" altLang="ru-RU" sz="20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…</a:t>
            </a: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?</a:t>
            </a:r>
          </a:p>
          <a:p>
            <a:pPr eaLnBrk="1">
              <a:lnSpc>
                <a:spcPct val="90000"/>
              </a:lnSpc>
              <a:spcBef>
                <a:spcPts val="500"/>
              </a:spcBef>
            </a:pP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Кто вы и на какой карте? Что можете?</a:t>
            </a:r>
          </a:p>
          <a:p>
            <a:pPr eaLnBrk="1">
              <a:lnSpc>
                <a:spcPct val="90000"/>
              </a:lnSpc>
              <a:spcBef>
                <a:spcPts val="500"/>
              </a:spcBef>
            </a:pP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Golos Text" charset="0"/>
              </a:rPr>
              <a:t>Результат в цифрах</a:t>
            </a:r>
          </a:p>
        </p:txBody>
      </p:sp>
      <p:pic>
        <p:nvPicPr>
          <p:cNvPr id="15" name="Picture 5" descr="Picture 2">
            <a:extLst>
              <a:ext uri="{FF2B5EF4-FFF2-40B4-BE49-F238E27FC236}">
                <a16:creationId xmlns:a16="http://schemas.microsoft.com/office/drawing/2014/main" id="{54E01074-CE62-B3A1-85FE-DE2DB17414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95013" y="306388"/>
            <a:ext cx="881062" cy="396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446" name="Рисунок 3">
            <a:extLst>
              <a:ext uri="{FF2B5EF4-FFF2-40B4-BE49-F238E27FC236}">
                <a16:creationId xmlns:a16="http://schemas.microsoft.com/office/drawing/2014/main" id="{AB8A142E-021A-1454-9F97-294FA0E89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33375"/>
            <a:ext cx="86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Рисунок 4">
            <a:extLst>
              <a:ext uri="{FF2B5EF4-FFF2-40B4-BE49-F238E27FC236}">
                <a16:creationId xmlns:a16="http://schemas.microsoft.com/office/drawing/2014/main" id="{20217257-D22B-7F0B-B65E-B42BEA6B02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328613"/>
            <a:ext cx="8651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Изображение 2">
            <a:extLst>
              <a:ext uri="{FF2B5EF4-FFF2-40B4-BE49-F238E27FC236}">
                <a16:creationId xmlns:a16="http://schemas.microsoft.com/office/drawing/2014/main" id="{D85CC343-5E37-0B03-2395-A402FD4EE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20713"/>
            <a:ext cx="524351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4" descr="акрутить спираль. Международная конференция Triple helix в Томске">
            <a:extLst>
              <a:ext uri="{FF2B5EF4-FFF2-40B4-BE49-F238E27FC236}">
                <a16:creationId xmlns:a16="http://schemas.microsoft.com/office/drawing/2014/main" id="{1222ED4F-8505-7FE0-E8F8-F429A0310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3644900"/>
            <a:ext cx="65817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icture 2">
            <a:extLst>
              <a:ext uri="{FF2B5EF4-FFF2-40B4-BE49-F238E27FC236}">
                <a16:creationId xmlns:a16="http://schemas.microsoft.com/office/drawing/2014/main" id="{542D573F-EF02-BBC2-AE24-FC208EA206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95013" y="306388"/>
            <a:ext cx="881062" cy="396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484" name="Рисунок 3">
            <a:extLst>
              <a:ext uri="{FF2B5EF4-FFF2-40B4-BE49-F238E27FC236}">
                <a16:creationId xmlns:a16="http://schemas.microsoft.com/office/drawing/2014/main" id="{3D35B292-116E-9273-82CC-5802DC083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33375"/>
            <a:ext cx="86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4">
            <a:extLst>
              <a:ext uri="{FF2B5EF4-FFF2-40B4-BE49-F238E27FC236}">
                <a16:creationId xmlns:a16="http://schemas.microsoft.com/office/drawing/2014/main" id="{FDC50934-7434-6B06-2E30-0D1BF39E86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328613"/>
            <a:ext cx="8651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EF4FFBAE-8AFD-4393-4958-01D86BE0BC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5950" y="398463"/>
            <a:ext cx="6632575" cy="1014412"/>
          </a:xfrm>
        </p:spPr>
        <p:txBody>
          <a:bodyPr anchor="t"/>
          <a:lstStyle/>
          <a:p>
            <a:pPr algn="l" defTabSz="712788" eaLnBrk="1"/>
            <a:r>
              <a:rPr lang="ru-RU" altLang="ru-RU" sz="3100"/>
              <a:t>Образовательная политика: цель и принципы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6278E60-121D-B7F6-064C-82480C969B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06563" y="1628775"/>
            <a:ext cx="8777287" cy="5395913"/>
          </a:xfrm>
        </p:spPr>
        <p:txBody>
          <a:bodyPr/>
          <a:lstStyle/>
          <a:p>
            <a:pPr algn="l" eaLnBrk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Цель как видение:</a:t>
            </a:r>
          </a:p>
          <a:p>
            <a:pPr algn="l" eaLnBrk="1">
              <a:buFontTx/>
              <a:buChar char="•"/>
            </a:pP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Создать среду для многообразия форм развития человеческого капитала и самореализации человека.</a:t>
            </a:r>
          </a:p>
          <a:p>
            <a:pPr algn="l" eaLnBrk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Подготовка кадров для экономики знаний и технологического прорыва.</a:t>
            </a:r>
          </a:p>
          <a:p>
            <a:pPr algn="l" eaLnBrk="1"/>
            <a:endParaRPr lang="ru-RU" altLang="ru-RU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/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</a:rPr>
              <a:t>Цель в измеримых показателях:</a:t>
            </a:r>
          </a:p>
          <a:p>
            <a:pPr algn="l" eaLnBrk="1">
              <a:buFontTx/>
              <a:buChar char="•"/>
            </a:pP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Открыть в 2024 году 5 программ в интересах передовых индустрий; </a:t>
            </a:r>
          </a:p>
          <a:p>
            <a:pPr algn="l" eaLnBrk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Набор на каждую программу не менее 50 человек с проходным баллом не менее 200; </a:t>
            </a:r>
          </a:p>
          <a:p>
            <a:pPr algn="l" eaLnBrk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Партнеры должны инвестировать в новые программы не менее 10 млн рублей.</a:t>
            </a:r>
          </a:p>
          <a:p>
            <a:pPr algn="l" eaLnBrk="1"/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/>
            <a:endParaRPr lang="ru-RU" altLang="ru-RU" sz="2000"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4" name="Picture 5" descr="Picture 2">
            <a:extLst>
              <a:ext uri="{FF2B5EF4-FFF2-40B4-BE49-F238E27FC236}">
                <a16:creationId xmlns:a16="http://schemas.microsoft.com/office/drawing/2014/main" id="{4C0955D3-47AB-BFD3-5DFC-5EDE2EDD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5013" y="306388"/>
            <a:ext cx="881062" cy="396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1508" name="Рисунок 3">
            <a:extLst>
              <a:ext uri="{FF2B5EF4-FFF2-40B4-BE49-F238E27FC236}">
                <a16:creationId xmlns:a16="http://schemas.microsoft.com/office/drawing/2014/main" id="{084122E7-B709-C856-B81E-372364422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33375"/>
            <a:ext cx="86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4">
            <a:extLst>
              <a:ext uri="{FF2B5EF4-FFF2-40B4-BE49-F238E27FC236}">
                <a16:creationId xmlns:a16="http://schemas.microsoft.com/office/drawing/2014/main" id="{8D6AAAAA-5F7C-9DE4-265E-E29E8DBB4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328613"/>
            <a:ext cx="8651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BD783DE8-81FD-1CB9-6D53-E101EE383B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5950" y="398463"/>
            <a:ext cx="6632575" cy="582612"/>
          </a:xfrm>
        </p:spPr>
        <p:txBody>
          <a:bodyPr anchor="t"/>
          <a:lstStyle/>
          <a:p>
            <a:pPr algn="l" defTabSz="712788" eaLnBrk="1"/>
            <a:r>
              <a:rPr lang="ru-RU" altLang="ru-RU" sz="3100"/>
              <a:t>Образовательная политика: цель и принципы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A23ECAF7-187E-A155-E113-4AD520B20E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43025" y="1773238"/>
            <a:ext cx="11168063" cy="5395912"/>
          </a:xfrm>
        </p:spPr>
        <p:txBody>
          <a:bodyPr/>
          <a:lstStyle/>
          <a:p>
            <a:pPr indent="88900" algn="l" eaLnBrk="1"/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азовые целевые принципы: </a:t>
            </a:r>
          </a:p>
          <a:p>
            <a:pPr indent="88900" algn="l" eaLnBrk="1">
              <a:buFont typeface="Wingdings" panose="05000000000000000000" pitchFamily="2" charset="2"/>
              <a:buChar char="§"/>
            </a:pP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Инновационно-технологическое восприятие нового знания, </a:t>
            </a:r>
          </a:p>
          <a:p>
            <a:pPr indent="88900" algn="l" eaLnBrk="1">
              <a:buFont typeface="Wingdings" panose="05000000000000000000" pitchFamily="2" charset="2"/>
              <a:buChar char="§"/>
            </a:pP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Индивидуализация и развитие талантов, </a:t>
            </a:r>
          </a:p>
          <a:p>
            <a:pPr indent="88900" algn="l" eaLnBrk="1">
              <a:buFont typeface="Wingdings" panose="05000000000000000000" pitchFamily="2" charset="2"/>
              <a:buChar char="§"/>
            </a:pP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Интеграция науки и образования, </a:t>
            </a:r>
          </a:p>
          <a:p>
            <a:pPr indent="88900" algn="l" eaLnBrk="1">
              <a:buFont typeface="Wingdings" panose="05000000000000000000" pitchFamily="2" charset="2"/>
              <a:buChar char="§"/>
            </a:pP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Открытость, </a:t>
            </a:r>
          </a:p>
          <a:p>
            <a:pPr indent="88900" algn="l" eaLnBrk="1">
              <a:buFont typeface="Wingdings" panose="05000000000000000000" pitchFamily="2" charset="2"/>
              <a:buChar char="§"/>
            </a:pP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Предпринимательство и инновационно-предпринимательский трек, </a:t>
            </a:r>
          </a:p>
          <a:p>
            <a:pPr indent="88900" algn="l" eaLnBrk="1">
              <a:buFont typeface="Wingdings" panose="05000000000000000000" pitchFamily="2" charset="2"/>
              <a:buChar char="§"/>
            </a:pP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Передовые образовательные технологии, </a:t>
            </a:r>
          </a:p>
          <a:p>
            <a:pPr indent="88900" algn="l" eaLnBrk="1">
              <a:buFont typeface="Wingdings" panose="05000000000000000000" pitchFamily="2" charset="2"/>
              <a:buChar char="§"/>
            </a:pP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Практическая подготовка, </a:t>
            </a:r>
          </a:p>
          <a:p>
            <a:pPr indent="88900" algn="l" eaLnBrk="1">
              <a:buFont typeface="Wingdings" panose="05000000000000000000" pitchFamily="2" charset="2"/>
              <a:buChar char="§"/>
            </a:pP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Интеграция образования и воспитания. </a:t>
            </a:r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 </a:t>
            </a:r>
            <a:endParaRPr lang="en-US" altLang="ru-RU" sz="1600" b="1"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indent="88900" algn="just" eaLnBrk="1"/>
            <a:endParaRPr lang="en-US" altLang="ru-RU" sz="1600" b="1"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indent="88900" algn="just" eaLnBrk="1"/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Образовательные проекты</a:t>
            </a:r>
            <a:r>
              <a:rPr lang="en-US" altLang="ru-RU" b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призваны:</a:t>
            </a:r>
            <a:endParaRPr lang="en-US" altLang="ru-RU" b="1"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indent="88900" algn="just" eaLnBrk="1">
              <a:buFontTx/>
              <a:buAutoNum type="arabicParenR"/>
            </a:pP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создать новые модели образовательных программ, </a:t>
            </a:r>
            <a:endParaRPr lang="en-US" altLang="ru-RU" sz="1600"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indent="88900" algn="just" eaLnBrk="1">
              <a:buFontTx/>
              <a:buAutoNum type="arabicParenR"/>
            </a:pP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усовершенствовать образовательную среду, </a:t>
            </a:r>
            <a:endParaRPr lang="en-US" altLang="ru-RU" sz="1600"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indent="88900" algn="just" eaLnBrk="1">
              <a:buFontTx/>
              <a:buAutoNum type="arabicParenR"/>
            </a:pP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ускорить разработку и внедрение новых образовательных технологий,</a:t>
            </a:r>
            <a:endParaRPr lang="en-US" altLang="ru-RU" sz="1600"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indent="88900" algn="just" eaLnBrk="1">
              <a:buFontTx/>
              <a:buAutoNum type="arabicParenR"/>
            </a:pPr>
            <a:r>
              <a:rPr lang="en-US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наладить контур новой модели управления образованием и новые сервисы.</a:t>
            </a:r>
            <a:endParaRPr lang="ru-RU" alt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Picture 2">
            <a:extLst>
              <a:ext uri="{FF2B5EF4-FFF2-40B4-BE49-F238E27FC236}">
                <a16:creationId xmlns:a16="http://schemas.microsoft.com/office/drawing/2014/main" id="{3FA581F9-0347-8AEB-94BF-CFEE991BB1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5013" y="306388"/>
            <a:ext cx="881062" cy="396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2532" name="Рисунок 3">
            <a:extLst>
              <a:ext uri="{FF2B5EF4-FFF2-40B4-BE49-F238E27FC236}">
                <a16:creationId xmlns:a16="http://schemas.microsoft.com/office/drawing/2014/main" id="{8CD1A8CE-03BA-A13A-02B6-D43CB0E19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33375"/>
            <a:ext cx="86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4">
            <a:extLst>
              <a:ext uri="{FF2B5EF4-FFF2-40B4-BE49-F238E27FC236}">
                <a16:creationId xmlns:a16="http://schemas.microsoft.com/office/drawing/2014/main" id="{5A252501-92C2-4E54-CA9D-C2787D35F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328613"/>
            <a:ext cx="8651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3E212759-5355-EBC1-B8C6-6B12D63A02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5950" y="398463"/>
            <a:ext cx="10958513" cy="2382837"/>
          </a:xfrm>
        </p:spPr>
        <p:txBody>
          <a:bodyPr anchor="t"/>
          <a:lstStyle/>
          <a:p>
            <a:pPr algn="l" defTabSz="712788" eaLnBrk="1"/>
            <a:r>
              <a:rPr lang="ru-RU" altLang="ru-RU" sz="4800" b="0"/>
              <a:t>Проект</a:t>
            </a:r>
            <a:br>
              <a:rPr lang="en-US" altLang="ru-RU" sz="4800" b="0"/>
            </a:br>
            <a:r>
              <a:rPr lang="ru-RU" altLang="ru-RU" sz="8000"/>
              <a:t>«ЛИГА РОП»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5199B9F5-26E7-4FA2-3C80-3ECEEFB61E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82888" y="2636838"/>
            <a:ext cx="7345362" cy="4537075"/>
          </a:xfrm>
        </p:spPr>
        <p:txBody>
          <a:bodyPr/>
          <a:lstStyle/>
          <a:p>
            <a:pPr algn="l" defTabSz="449263" eaLnBrk="1"/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Пространство образовательных пилотов и экспериментов.</a:t>
            </a:r>
            <a:b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</a:b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Основные задачи – пилотирование образовательных программ, изначально сконструированных с учетом запросов рынка, партнеров, и обеспечивающих качество, актуальность, мотивацию обучающегося и финансовую устойчивость программы.</a:t>
            </a:r>
          </a:p>
          <a:p>
            <a:pPr algn="l" defTabSz="449263" eaLnBrk="1"/>
            <a:endParaRPr lang="ru-RU" altLang="ru-RU"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algn="l" defTabSz="449263" eaLnBrk="1"/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Модели ОПОП:</a:t>
            </a:r>
          </a:p>
          <a:p>
            <a:pPr algn="l" defTabSz="449263" eaLnBrk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1) ИОТ</a:t>
            </a:r>
          </a:p>
          <a:p>
            <a:pPr algn="l" defTabSz="449263" eaLnBrk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2) Широкий проблемный домен</a:t>
            </a:r>
          </a:p>
          <a:p>
            <a:pPr algn="l" defTabSz="449263" eaLnBrk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3) Исследовательский тип</a:t>
            </a:r>
          </a:p>
          <a:p>
            <a:pPr algn="l" defTabSz="449263" eaLnBrk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4) Прикладной тип</a:t>
            </a:r>
          </a:p>
          <a:p>
            <a:pPr algn="just" defTabSz="449263" eaLnBrk="1"/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5) Профессиональная школа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Picture 2">
            <a:extLst>
              <a:ext uri="{FF2B5EF4-FFF2-40B4-BE49-F238E27FC236}">
                <a16:creationId xmlns:a16="http://schemas.microsoft.com/office/drawing/2014/main" id="{AD41B3BE-B243-3D6B-4C39-C3CAE63A53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5013" y="306388"/>
            <a:ext cx="881062" cy="396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3556" name="Рисунок 3">
            <a:extLst>
              <a:ext uri="{FF2B5EF4-FFF2-40B4-BE49-F238E27FC236}">
                <a16:creationId xmlns:a16="http://schemas.microsoft.com/office/drawing/2014/main" id="{69F62BF4-7491-E14B-90F8-8D9C98F07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33375"/>
            <a:ext cx="86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4">
            <a:extLst>
              <a:ext uri="{FF2B5EF4-FFF2-40B4-BE49-F238E27FC236}">
                <a16:creationId xmlns:a16="http://schemas.microsoft.com/office/drawing/2014/main" id="{3963B824-3E44-6D77-5599-755C82948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328613"/>
            <a:ext cx="8651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Theme">
      <a:majorFont>
        <a:latin typeface="Tahoma"/>
        <a:ea typeface="Tahoma"/>
        <a:cs typeface="Tahoma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Calibri" charset="0"/>
            <a:cs typeface="Calibri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Calibri" charset="0"/>
            <a:cs typeface="Calibri" charset="0"/>
            <a:sym typeface="Calibri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625</Words>
  <Application>Microsoft Office PowerPoint</Application>
  <PresentationFormat>Широкоэкранный</PresentationFormat>
  <Paragraphs>136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Golos Text</vt:lpstr>
      <vt:lpstr>Tahoma</vt:lpstr>
      <vt:lpstr>Verdana</vt:lpstr>
      <vt:lpstr>Wingdings</vt:lpstr>
      <vt:lpstr>Office Theme</vt:lpstr>
      <vt:lpstr>Образовательная политика: стратегия ТГУ и проекты трансформации </vt:lpstr>
      <vt:lpstr>Целевая модель университета</vt:lpstr>
      <vt:lpstr>Структура программы развития ТГУ – 2022</vt:lpstr>
      <vt:lpstr>Текущее состояние</vt:lpstr>
      <vt:lpstr>От чего оттолкнуться при стратегировании</vt:lpstr>
      <vt:lpstr>Презентация PowerPoint</vt:lpstr>
      <vt:lpstr>Образовательная политика: цель и принципы</vt:lpstr>
      <vt:lpstr>Образовательная политика: цель и принципы</vt:lpstr>
      <vt:lpstr>Проект «ЛИГА РОП»</vt:lpstr>
      <vt:lpstr>Презентация PowerPoint</vt:lpstr>
      <vt:lpstr>Презентация PowerPoint</vt:lpstr>
      <vt:lpstr>Первые программы «в ручном режиме»</vt:lpstr>
      <vt:lpstr>Сетевые программы</vt:lpstr>
      <vt:lpstr>Модели реальных программ и поддерживающих институтов</vt:lpstr>
      <vt:lpstr>Луков Евгений Викторович lev74@mail2000.ru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политика: стратегия ТГУ и проекты трансформации</dc:title>
  <dc:creator>Microsoft Office User</dc:creator>
  <cp:lastModifiedBy>Лена</cp:lastModifiedBy>
  <cp:revision>8</cp:revision>
  <dcterms:created xsi:type="dcterms:W3CDTF">2023-03-06T00:49:33Z</dcterms:created>
  <dcterms:modified xsi:type="dcterms:W3CDTF">2023-03-07T15:22:21Z</dcterms:modified>
</cp:coreProperties>
</file>