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2" r:id="rId2"/>
    <p:sldId id="472" r:id="rId3"/>
    <p:sldId id="805" r:id="rId4"/>
    <p:sldId id="812" r:id="rId5"/>
    <p:sldId id="891" r:id="rId6"/>
    <p:sldId id="892" r:id="rId7"/>
    <p:sldId id="810" r:id="rId8"/>
    <p:sldId id="890" r:id="rId9"/>
    <p:sldId id="259" r:id="rId10"/>
    <p:sldId id="893" r:id="rId11"/>
    <p:sldId id="811" r:id="rId12"/>
    <p:sldId id="894" r:id="rId13"/>
    <p:sldId id="895" r:id="rId14"/>
    <p:sldId id="804" r:id="rId15"/>
    <p:sldId id="902" r:id="rId16"/>
    <p:sldId id="897" r:id="rId17"/>
    <p:sldId id="898" r:id="rId18"/>
    <p:sldId id="899" r:id="rId19"/>
    <p:sldId id="901" r:id="rId20"/>
    <p:sldId id="903" r:id="rId21"/>
    <p:sldId id="889" r:id="rId22"/>
    <p:sldId id="33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A9A"/>
    <a:srgbClr val="B2C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 autoAdjust="0"/>
    <p:restoredTop sz="94671"/>
  </p:normalViewPr>
  <p:slideViewPr>
    <p:cSldViewPr snapToGrid="0" snapToObjects="1">
      <p:cViewPr varScale="1">
        <p:scale>
          <a:sx n="108" d="100"/>
          <a:sy n="108" d="100"/>
        </p:scale>
        <p:origin x="10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C5AF7-99E6-8142-A571-743AD1EE856D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AF18F-4B3D-9049-BE1C-D368512743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81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9AB8E-8D08-452F-83F4-D618142AF7A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122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26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43B8-FC46-444C-A8E6-160EF15CAB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2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2BB9C-2FF8-404E-8308-12CCE78FAB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33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AF18F-4B3D-9049-BE1C-D3685127437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95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AF18F-4B3D-9049-BE1C-D3685127437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14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AF18F-4B3D-9049-BE1C-D3685127437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13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1682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AF18F-4B3D-9049-BE1C-D3685127437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3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AF18F-4B3D-9049-BE1C-D3685127437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7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7185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16103-2425-C347-A1A8-00DDD2F54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A2A2CC-3189-C646-A947-E36CD43BF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5CB5AC-4654-364E-B683-FA442520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64959-EDE3-0C45-B370-054802899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64C14C-90BA-604C-8824-B4633EFE0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7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4EAD-02C6-BA43-ABA0-0D30EEFB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34A2F9-4AF3-FD46-89EA-8A2A128E5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4FE9D9-87B4-AE4A-BB8C-E763426EA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26AC2C-DC93-994F-8B62-7F1689AA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9562DE-E4B8-F741-ACF0-95F37839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7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112AEF-94F3-6C49-B3BF-A94AF2E95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3BD3B5-80CB-494C-BA74-2FD20A50D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8F82F-B2F1-3741-B387-65099E8D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84D903-9C14-704C-8025-645C01C0D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80015B-BC09-A44C-8DF0-DE5671D3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2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">
  <p:cSld name="Слайд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600731" y="1783786"/>
            <a:ext cx="10895944" cy="417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Fira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 dirty="0"/>
          </a:p>
        </p:txBody>
      </p:sp>
      <p:sp>
        <p:nvSpPr>
          <p:cNvPr id="19" name="Google Shape;19;p7"/>
          <p:cNvSpPr txBox="1">
            <a:spLocks noGrp="1"/>
          </p:cNvSpPr>
          <p:nvPr>
            <p:ph type="title"/>
          </p:nvPr>
        </p:nvSpPr>
        <p:spPr>
          <a:xfrm>
            <a:off x="600731" y="211813"/>
            <a:ext cx="7413231" cy="68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ira Sans"/>
              <a:buNone/>
              <a:defRPr sz="3600" b="1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7268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B4D7-0CC3-4E4E-9A19-55716F0D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948F6F-C0E0-E344-BA57-75DBDC02A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130910-5977-A34B-A0A9-F27DC3A2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06CA2-DC8B-2647-B96C-EB2866AE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78230-E69D-B341-9395-87C8FF5E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1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C9327-B3D2-A943-B4D3-1AA2511D8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7A855-DD0F-5C46-8D0A-704F749D0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EA19D-1F94-2F4C-B091-F5A6293F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F16300-091F-EA43-BE72-928A91F85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BC1AA4-BD99-9548-9259-CF128080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151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4E7C0-9E6B-EE49-BA73-4ED428D81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EFDFBE-D4AE-FA4E-92D8-D58E1449DC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4E03BA-E1F0-C748-A00A-A3B39E670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8F8F3-5A2C-1244-A695-1170BD9C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A2EA11-CBD0-0340-A361-75091DD6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6F9126-0974-2042-9ADE-E4A32DBCC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0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231FD-E782-9649-8E3A-5B7067E7F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F2EF6D-FBDD-2646-8FD0-87AD20078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1FF2C1-CF3D-2E4E-9984-B2BA9F7D1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C1D04B-9899-E745-9E79-9F17EF75C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EF560-4A95-D84C-B9D2-64F93C24F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245203-FC35-DE44-B3F5-739DF455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F5B920-84B2-EB44-83C9-2D91758D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156E5A-76A5-7D47-8711-0EE294C1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B8579-CBE1-9B4C-8114-1F828364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4EC06F-156A-834D-9BAC-571ECADF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46B11F-2C2D-D14C-A5F3-7999B9D0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AFC76B-199B-174C-BE5B-0D257843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685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833DF-CDBE-A04C-B892-ADF193F8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0A642A-01A1-5B46-8892-D0B0930A0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4EDE35-4DEA-C742-A9CB-65F49C74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2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31DF9-8F30-544F-B9D9-0E595142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43884-64FB-904F-82F5-A8856EFB5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A81825-28C2-F54A-A2D1-FCFE52C31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1AC891-ADF3-8342-AD47-116B0CC9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9D9082-4D91-2740-BB58-13F2B50C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0D13A0-D93E-EA4E-8B8B-F9A8A9C6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4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B3D2-A74D-5F41-A9FF-27068061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34D528-7801-304E-9252-13680B26F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674C89-5897-9143-8594-E676E4822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63439E-9214-DC4E-B808-36B5F91F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061DDE-E32E-CE43-A81B-50D0807A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56FFCE-660D-834E-853A-842C1F6B7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9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AFB53-712B-404B-8E4C-F649E6306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AF32F8-BB07-2E4D-BDB4-BAB322387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79ADC-EBC8-C64D-9E77-E46426547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20E76-C9D4-F84D-98CB-5CF88F6E128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2757A7-0352-184F-A9E1-407F167D9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114E10-214E-4746-AFB1-731D74C745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17BB9-67CA-AC4D-9886-225A87D084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18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4.png"/><Relationship Id="rId18" Type="http://schemas.microsoft.com/office/2007/relationships/hdphoto" Target="../media/hdphoto15.wdp"/><Relationship Id="rId3" Type="http://schemas.openxmlformats.org/officeDocument/2006/relationships/image" Target="../media/image6.pn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microsoft.com/office/2007/relationships/hdphoto" Target="../media/hdphoto12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microsoft.com/office/2007/relationships/hdphoto" Target="../media/hdphoto14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9.wdp"/><Relationship Id="rId15" Type="http://schemas.openxmlformats.org/officeDocument/2006/relationships/image" Target="../media/image35.png"/><Relationship Id="rId10" Type="http://schemas.microsoft.com/office/2007/relationships/hdphoto" Target="../media/hdphoto11.wdp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13.wdp"/><Relationship Id="rId2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20.wdp"/><Relationship Id="rId3" Type="http://schemas.openxmlformats.org/officeDocument/2006/relationships/image" Target="../media/image6.png"/><Relationship Id="rId7" Type="http://schemas.microsoft.com/office/2007/relationships/hdphoto" Target="../media/hdphoto17.wdp"/><Relationship Id="rId12" Type="http://schemas.openxmlformats.org/officeDocument/2006/relationships/image" Target="../media/image45.png"/><Relationship Id="rId17" Type="http://schemas.microsoft.com/office/2007/relationships/hdphoto" Target="../media/hdphoto22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8.wdp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8.png"/><Relationship Id="rId4" Type="http://schemas.microsoft.com/office/2007/relationships/hdphoto" Target="../media/hdphoto23.wdp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10" Type="http://schemas.microsoft.com/office/2007/relationships/hdphoto" Target="../media/hdphoto4.wdp"/><Relationship Id="rId4" Type="http://schemas.microsoft.com/office/2007/relationships/hdphoto" Target="../media/hdphoto24.wdp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497132867" TargetMode="External"/><Relationship Id="rId2" Type="http://schemas.openxmlformats.org/officeDocument/2006/relationships/hyperlink" Target="mailto:ostvald@tpu.r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82489"/>
            <a:ext cx="12192000" cy="152584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Научная политика развивающегося университета: </a:t>
            </a:r>
            <a:b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практики разработки и проектов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72735"/>
            <a:ext cx="12192000" cy="35139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 ноября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420BD-174E-492A-980D-955C5F945BB5}"/>
              </a:ext>
            </a:extLst>
          </p:cNvPr>
          <p:cNvSpPr txBox="1"/>
          <p:nvPr/>
        </p:nvSpPr>
        <p:spPr>
          <a:xfrm>
            <a:off x="72737" y="111107"/>
            <a:ext cx="394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Специально для Социоцентр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8B199-8C08-7126-B80D-DD3539BF4C95}"/>
              </a:ext>
            </a:extLst>
          </p:cNvPr>
          <p:cNvSpPr txBox="1"/>
          <p:nvPr/>
        </p:nvSpPr>
        <p:spPr>
          <a:xfrm>
            <a:off x="292100" y="5669536"/>
            <a:ext cx="177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Роман </a:t>
            </a:r>
            <a:r>
              <a:rPr lang="ru-RU" dirty="0" err="1">
                <a:solidFill>
                  <a:schemeClr val="bg1"/>
                </a:solidFill>
              </a:rPr>
              <a:t>Оствальд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33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F9B443-6018-084E-B46E-CE26C4882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47626A-2230-894F-B8FD-2B492B3E03D2}"/>
              </a:ext>
            </a:extLst>
          </p:cNvPr>
          <p:cNvSpPr/>
          <p:nvPr/>
        </p:nvSpPr>
        <p:spPr>
          <a:xfrm>
            <a:off x="0" y="-4352"/>
            <a:ext cx="12192000" cy="68623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E78144C7-3D85-C043-B9F3-572D2E808AE5}"/>
              </a:ext>
            </a:extLst>
          </p:cNvPr>
          <p:cNvSpPr txBox="1">
            <a:spLocks/>
          </p:cNvSpPr>
          <p:nvPr/>
        </p:nvSpPr>
        <p:spPr>
          <a:xfrm>
            <a:off x="323577" y="177707"/>
            <a:ext cx="11391427" cy="738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Структура управления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8D3619-90D7-454C-98B0-E1C99A346025}"/>
              </a:ext>
            </a:extLst>
          </p:cNvPr>
          <p:cNvSpPr txBox="1"/>
          <p:nvPr/>
        </p:nvSpPr>
        <p:spPr>
          <a:xfrm>
            <a:off x="943592" y="1359160"/>
            <a:ext cx="2650365" cy="73866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214C9B"/>
                </a:solidFill>
                <a:latin typeface="Helvetica" pitchFamily="2" charset="0"/>
                <a:ea typeface="Verdana" panose="020B0604030504040204" pitchFamily="34" charset="0"/>
              </a:rPr>
              <a:t>Отдел аналитики и </a:t>
            </a:r>
            <a:br>
              <a:rPr lang="ru-RU" sz="1400" b="1" dirty="0">
                <a:solidFill>
                  <a:srgbClr val="214C9B"/>
                </a:solidFill>
                <a:latin typeface="Helvetica" pitchFamily="2" charset="0"/>
                <a:ea typeface="Verdana" panose="020B0604030504040204" pitchFamily="34" charset="0"/>
              </a:rPr>
            </a:br>
            <a:r>
              <a:rPr lang="ru-RU" sz="1400" b="1" dirty="0">
                <a:solidFill>
                  <a:srgbClr val="214C9B"/>
                </a:solidFill>
                <a:latin typeface="Helvetica" pitchFamily="2" charset="0"/>
                <a:ea typeface="Verdana" panose="020B0604030504040204" pitchFamily="34" charset="0"/>
              </a:rPr>
              <a:t>реализация рейтинговой стратегии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E62823-B44F-3441-B84F-EA1A6077C14D}"/>
              </a:ext>
            </a:extLst>
          </p:cNvPr>
          <p:cNvSpPr txBox="1"/>
          <p:nvPr/>
        </p:nvSpPr>
        <p:spPr>
          <a:xfrm>
            <a:off x="824698" y="3058656"/>
            <a:ext cx="3250134" cy="1815882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олимпиадного движения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магистратуры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аспирантуры и докторантуры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поддержки молодежной науки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C2B72-25E5-CC4E-B1B2-1394FD45324D}"/>
              </a:ext>
            </a:extLst>
          </p:cNvPr>
          <p:cNvSpPr txBox="1"/>
          <p:nvPr/>
        </p:nvSpPr>
        <p:spPr>
          <a:xfrm>
            <a:off x="323577" y="2783842"/>
            <a:ext cx="3244464" cy="523220"/>
          </a:xfrm>
          <a:prstGeom prst="rect">
            <a:avLst/>
          </a:prstGeom>
          <a:solidFill>
            <a:srgbClr val="ACBCD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" pitchFamily="2" charset="0"/>
                <a:ea typeface="Verdana" panose="020B0604030504040204" pitchFamily="34" charset="0"/>
              </a:rPr>
              <a:t>Трек магистратура-аспирантура-докторантура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AC4A7-BAF8-924D-A98D-013021A9219C}"/>
              </a:ext>
            </a:extLst>
          </p:cNvPr>
          <p:cNvSpPr txBox="1"/>
          <p:nvPr/>
        </p:nvSpPr>
        <p:spPr>
          <a:xfrm>
            <a:off x="417489" y="5178947"/>
            <a:ext cx="3657343" cy="523220"/>
          </a:xfrm>
          <a:prstGeom prst="rect">
            <a:avLst/>
          </a:prstGeom>
          <a:solidFill>
            <a:srgbClr val="ACBCD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bg1"/>
                </a:solidFill>
                <a:latin typeface="Helvetica" pitchFamily="2" charset="0"/>
                <a:ea typeface="Verdana" panose="020B0604030504040204" pitchFamily="34" charset="0"/>
              </a:rPr>
              <a:t>Отдел развития публикационной активности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66CC2F-E7D3-FF4C-A132-70964380981E}"/>
              </a:ext>
            </a:extLst>
          </p:cNvPr>
          <p:cNvSpPr txBox="1"/>
          <p:nvPr/>
        </p:nvSpPr>
        <p:spPr>
          <a:xfrm>
            <a:off x="417489" y="5835370"/>
            <a:ext cx="3657343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программ и грантов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D54D34-94C6-6247-A599-4CE9F60F9BFB}"/>
              </a:ext>
            </a:extLst>
          </p:cNvPr>
          <p:cNvSpPr txBox="1"/>
          <p:nvPr/>
        </p:nvSpPr>
        <p:spPr>
          <a:xfrm>
            <a:off x="5020300" y="1695890"/>
            <a:ext cx="3250135" cy="2031325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сопровождение х/д деятельности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патентный отдел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экспортный контроль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выставочный центр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по работе с электронными площадками (торги)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451274-B7AE-7A49-B8A7-65805937B094}"/>
              </a:ext>
            </a:extLst>
          </p:cNvPr>
          <p:cNvSpPr txBox="1"/>
          <p:nvPr/>
        </p:nvSpPr>
        <p:spPr>
          <a:xfrm>
            <a:off x="4474791" y="1359046"/>
            <a:ext cx="2944903" cy="523220"/>
          </a:xfrm>
          <a:prstGeom prst="rect">
            <a:avLst/>
          </a:prstGeom>
          <a:solidFill>
            <a:srgbClr val="ACBCD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" pitchFamily="2" charset="0"/>
                <a:ea typeface="Verdana" panose="020B0604030504040204" pitchFamily="34" charset="0"/>
              </a:rPr>
              <a:t>Управление сопровождения НИОКР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043CDA-7589-BF4C-B360-F1A95404079D}"/>
              </a:ext>
            </a:extLst>
          </p:cNvPr>
          <p:cNvSpPr txBox="1"/>
          <p:nvPr/>
        </p:nvSpPr>
        <p:spPr>
          <a:xfrm>
            <a:off x="4727080" y="4284123"/>
            <a:ext cx="3733938" cy="203132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инжиниринговые центры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уникальные научные установки и комплексы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центры коллективного пользования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центры </a:t>
            </a:r>
            <a:r>
              <a:rPr lang="ru-RU" sz="1400" b="1" dirty="0" err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прототипирования</a:t>
            </a: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инженерного творчества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R&amp;D </a:t>
            </a: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центры партнеров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498199-6B9F-5145-AE0B-C35F8959EA33}"/>
              </a:ext>
            </a:extLst>
          </p:cNvPr>
          <p:cNvSpPr txBox="1"/>
          <p:nvPr/>
        </p:nvSpPr>
        <p:spPr>
          <a:xfrm>
            <a:off x="4474791" y="3935476"/>
            <a:ext cx="2523433" cy="523220"/>
          </a:xfrm>
          <a:prstGeom prst="rect">
            <a:avLst/>
          </a:prstGeom>
          <a:solidFill>
            <a:srgbClr val="ACBCD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" pitchFamily="2" charset="0"/>
                <a:ea typeface="Verdana" panose="020B0604030504040204" pitchFamily="34" charset="0"/>
              </a:rPr>
              <a:t>Инфраструктурные решения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788D79-8733-C44B-9EF2-44619BD89061}"/>
              </a:ext>
            </a:extLst>
          </p:cNvPr>
          <p:cNvSpPr txBox="1"/>
          <p:nvPr/>
        </p:nvSpPr>
        <p:spPr>
          <a:xfrm>
            <a:off x="8705149" y="1683411"/>
            <a:ext cx="3250135" cy="260071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sz="900" b="1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Трансфер технологий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с МИП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с венчурными фондами (акселераторы, </a:t>
            </a:r>
            <a:r>
              <a:rPr lang="ru-RU" sz="1400" b="1" dirty="0" err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хакатоны</a:t>
            </a: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конкурсы и представление проектов)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молодежного инженерного творчества </a:t>
            </a:r>
            <a:r>
              <a:rPr lang="en-US" sz="1400" b="1" dirty="0" err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FabLab</a:t>
            </a:r>
            <a:endParaRPr lang="en-US" sz="1400" b="1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Бизнес инкубаторы</a:t>
            </a:r>
          </a:p>
          <a:p>
            <a:pPr marL="285750" indent="-285750">
              <a:buFontTx/>
              <a:buChar char="-"/>
            </a:pPr>
            <a:r>
              <a:rPr lang="ru-RU" sz="14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Точки кипения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97E53D-5D3D-F24B-95FC-328F55EEA59E}"/>
              </a:ext>
            </a:extLst>
          </p:cNvPr>
          <p:cNvSpPr txBox="1"/>
          <p:nvPr/>
        </p:nvSpPr>
        <p:spPr>
          <a:xfrm>
            <a:off x="8435352" y="1365939"/>
            <a:ext cx="1894865" cy="523220"/>
          </a:xfrm>
          <a:prstGeom prst="rect">
            <a:avLst/>
          </a:prstGeom>
          <a:solidFill>
            <a:srgbClr val="ACBCD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FFFF"/>
                </a:solidFill>
                <a:latin typeface="Helvetica" pitchFamily="2" charset="0"/>
                <a:ea typeface="Verdana" panose="020B0604030504040204" pitchFamily="34" charset="0"/>
              </a:rPr>
              <a:t>Инновационная деятельность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011B6C-C04D-6F4A-8793-B67D55584EC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421" y="279945"/>
            <a:ext cx="1731461" cy="6866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BA6C43-1547-FD46-B4C2-262D46AED4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60510"/>
          <a:stretch/>
        </p:blipFill>
        <p:spPr>
          <a:xfrm>
            <a:off x="9245616" y="101597"/>
            <a:ext cx="978687" cy="9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52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08113EB-8102-52B6-33BB-36F800ECC10B}"/>
              </a:ext>
            </a:extLst>
          </p:cNvPr>
          <p:cNvSpPr/>
          <p:nvPr/>
        </p:nvSpPr>
        <p:spPr>
          <a:xfrm>
            <a:off x="1" y="4090481"/>
            <a:ext cx="12192000" cy="276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3FC-A69F-BB46-9F0F-8FA1EC0F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798800"/>
            <a:ext cx="9759950" cy="3145631"/>
          </a:xfrm>
        </p:spPr>
        <p:txBody>
          <a:bodyPr>
            <a:normAutofit/>
          </a:bodyPr>
          <a:lstStyle/>
          <a:p>
            <a:r>
              <a:rPr lang="ru-RU" sz="4900" dirty="0">
                <a:solidFill>
                  <a:srgbClr val="1F4A9A"/>
                </a:solidFill>
                <a:latin typeface="Arial Black" panose="020B0A04020102020204" pitchFamily="34" charset="0"/>
              </a:rPr>
              <a:t>Кейсы и проекты политики в области исследований и разработок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2128A-B134-AE48-9E62-EDA70FE35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4559013"/>
            <a:ext cx="7265669" cy="150018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Научная политика развивающегося университета: практики разработки и проектов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334313-3DA5-1CB1-4192-9F4F752E02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1121" y="798799"/>
            <a:ext cx="3230879" cy="605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6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C864F2A-1582-3D95-EB33-54A7A449C8F9}"/>
              </a:ext>
            </a:extLst>
          </p:cNvPr>
          <p:cNvGrpSpPr/>
          <p:nvPr/>
        </p:nvGrpSpPr>
        <p:grpSpPr>
          <a:xfrm>
            <a:off x="1027306" y="1863611"/>
            <a:ext cx="2351460" cy="727745"/>
            <a:chOff x="1366280" y="2143535"/>
            <a:chExt cx="2351460" cy="727745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D5485E5A-20D9-DA4F-BD20-62DD70D4E3A9}"/>
                </a:ext>
              </a:extLst>
            </p:cNvPr>
            <p:cNvGrpSpPr/>
            <p:nvPr/>
          </p:nvGrpSpPr>
          <p:grpSpPr>
            <a:xfrm>
              <a:off x="1366280" y="2143535"/>
              <a:ext cx="2351460" cy="727745"/>
              <a:chOff x="395453" y="1875740"/>
              <a:chExt cx="2777956" cy="836869"/>
            </a:xfrm>
            <a:noFill/>
          </p:grpSpPr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D5115B5-E855-9F47-8A73-E37B5D64FE35}"/>
                  </a:ext>
                </a:extLst>
              </p:cNvPr>
              <p:cNvSpPr/>
              <p:nvPr/>
            </p:nvSpPr>
            <p:spPr>
              <a:xfrm>
                <a:off x="395453" y="1875740"/>
                <a:ext cx="1198397" cy="835929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97C639EF-91A2-2B4D-900F-14A7FD8DD72C}"/>
                  </a:ext>
                </a:extLst>
              </p:cNvPr>
              <p:cNvSpPr/>
              <p:nvPr/>
            </p:nvSpPr>
            <p:spPr>
              <a:xfrm>
                <a:off x="570555" y="2420915"/>
                <a:ext cx="146366" cy="288000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EB9AC8F7-C1AA-1045-83CB-EA52C6C46149}"/>
                  </a:ext>
                </a:extLst>
              </p:cNvPr>
              <p:cNvSpPr/>
              <p:nvPr/>
            </p:nvSpPr>
            <p:spPr>
              <a:xfrm>
                <a:off x="925638" y="2169465"/>
                <a:ext cx="146366" cy="540000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957F0381-E4E1-9C46-B593-C60249253D5A}"/>
                  </a:ext>
                </a:extLst>
              </p:cNvPr>
              <p:cNvSpPr/>
              <p:nvPr/>
            </p:nvSpPr>
            <p:spPr>
              <a:xfrm>
                <a:off x="1280721" y="2495669"/>
                <a:ext cx="146366" cy="216000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id="{525E4AD3-12E5-D549-B49E-1B6AF99B4F94}"/>
                  </a:ext>
                </a:extLst>
              </p:cNvPr>
              <p:cNvSpPr/>
              <p:nvPr/>
            </p:nvSpPr>
            <p:spPr>
              <a:xfrm>
                <a:off x="1975012" y="1875740"/>
                <a:ext cx="1198397" cy="835929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id="{C533C37E-4BC5-4842-AC79-6EB5B4C05F57}"/>
                  </a:ext>
                </a:extLst>
              </p:cNvPr>
              <p:cNvSpPr/>
              <p:nvPr/>
            </p:nvSpPr>
            <p:spPr>
              <a:xfrm>
                <a:off x="2505197" y="2424609"/>
                <a:ext cx="146366" cy="288000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A585D217-55BE-3245-94E1-4DD910531F20}"/>
                  </a:ext>
                </a:extLst>
              </p:cNvPr>
              <p:cNvSpPr/>
              <p:nvPr/>
            </p:nvSpPr>
            <p:spPr>
              <a:xfrm>
                <a:off x="2860280" y="2100609"/>
                <a:ext cx="146366" cy="612000"/>
              </a:xfrm>
              <a:prstGeom prst="rect">
                <a:avLst/>
              </a:prstGeom>
              <a:grp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05DB3CF5-5A5E-6546-99EE-20CE4D43A597}"/>
                </a:ext>
              </a:extLst>
            </p:cNvPr>
            <p:cNvGrpSpPr/>
            <p:nvPr/>
          </p:nvGrpSpPr>
          <p:grpSpPr>
            <a:xfrm>
              <a:off x="2499367" y="2167277"/>
              <a:ext cx="99519" cy="683707"/>
              <a:chOff x="1232392" y="1038256"/>
              <a:chExt cx="2440664" cy="2816540"/>
            </a:xfrm>
          </p:grpSpPr>
          <p:cxnSp>
            <p:nvCxnSpPr>
              <p:cNvPr id="82" name="Прямая соединительная линия 81">
                <a:extLst>
                  <a:ext uri="{FF2B5EF4-FFF2-40B4-BE49-F238E27FC236}">
                    <a16:creationId xmlns:a16="http://schemas.microsoft.com/office/drawing/2014/main" id="{F9A3D494-E15B-9240-B1B6-F3D8B7D77A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3832" y="1038256"/>
                <a:ext cx="2333768" cy="1374744"/>
              </a:xfrm>
              <a:prstGeom prst="line">
                <a:avLst/>
              </a:prstGeom>
              <a:no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" name="Прямая соединительная линия 82">
                <a:extLst>
                  <a:ext uri="{FF2B5EF4-FFF2-40B4-BE49-F238E27FC236}">
                    <a16:creationId xmlns:a16="http://schemas.microsoft.com/office/drawing/2014/main" id="{2CC05F4E-9CCF-BF45-924B-80329BEE5F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32392" y="2413000"/>
                <a:ext cx="2440664" cy="1441796"/>
              </a:xfrm>
              <a:prstGeom prst="line">
                <a:avLst/>
              </a:prstGeom>
              <a:noFill/>
              <a:ln w="57150" cap="flat">
                <a:solidFill>
                  <a:srgbClr val="1F4A9A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23" name="Прямоугольник 36">
            <a:extLst>
              <a:ext uri="{FF2B5EF4-FFF2-40B4-BE49-F238E27FC236}">
                <a16:creationId xmlns:a16="http://schemas.microsoft.com/office/drawing/2014/main" id="{DF12704E-EF31-BD4A-8CA3-5C78979D646D}"/>
              </a:ext>
            </a:extLst>
          </p:cNvPr>
          <p:cNvSpPr txBox="1"/>
          <p:nvPr/>
        </p:nvSpPr>
        <p:spPr>
          <a:xfrm>
            <a:off x="946981" y="2852294"/>
            <a:ext cx="276802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buSzPct val="100000"/>
              <a:defRPr sz="1500"/>
            </a:pPr>
            <a:r>
              <a:rPr lang="ru-RU" sz="16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Стратегия</a:t>
            </a:r>
          </a:p>
        </p:txBody>
      </p:sp>
      <p:sp>
        <p:nvSpPr>
          <p:cNvPr id="24" name="Прямоугольник 36">
            <a:extLst>
              <a:ext uri="{FF2B5EF4-FFF2-40B4-BE49-F238E27FC236}">
                <a16:creationId xmlns:a16="http://schemas.microsoft.com/office/drawing/2014/main" id="{72A8D81A-0566-1E42-B224-127C2E01A92E}"/>
              </a:ext>
            </a:extLst>
          </p:cNvPr>
          <p:cNvSpPr txBox="1"/>
          <p:nvPr/>
        </p:nvSpPr>
        <p:spPr>
          <a:xfrm>
            <a:off x="966075" y="1460802"/>
            <a:ext cx="340075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buSzPct val="100000"/>
              <a:defRPr sz="1500"/>
            </a:pPr>
            <a:r>
              <a:rPr lang="ru-RU" sz="16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Аналитика и ассесмент</a:t>
            </a:r>
          </a:p>
        </p:txBody>
      </p:sp>
      <p:sp>
        <p:nvSpPr>
          <p:cNvPr id="25" name="Прямоугольник 36">
            <a:extLst>
              <a:ext uri="{FF2B5EF4-FFF2-40B4-BE49-F238E27FC236}">
                <a16:creationId xmlns:a16="http://schemas.microsoft.com/office/drawing/2014/main" id="{01816B59-D51F-FC42-B525-0DDA2504A684}"/>
              </a:ext>
            </a:extLst>
          </p:cNvPr>
          <p:cNvSpPr txBox="1"/>
          <p:nvPr/>
        </p:nvSpPr>
        <p:spPr>
          <a:xfrm>
            <a:off x="927570" y="4925029"/>
            <a:ext cx="276802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buSzPct val="100000"/>
              <a:defRPr sz="1500"/>
            </a:pPr>
            <a:r>
              <a:rPr lang="ru-RU" sz="16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Целевая модель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EABB0B8-D706-F040-862D-7061553A17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93" y="1453690"/>
            <a:ext cx="739788" cy="72796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5C27CCE-F00B-A741-B329-9CFF7918B0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20" y="2899373"/>
            <a:ext cx="667428" cy="72692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8D1E4CA-4DEA-F24B-B0CE-4E9E2403BB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32" y="4954825"/>
            <a:ext cx="716561" cy="72935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2155BD9-E306-0A4A-9C3E-AFAE7FCC862B}"/>
              </a:ext>
            </a:extLst>
          </p:cNvPr>
          <p:cNvSpPr txBox="1"/>
          <p:nvPr/>
        </p:nvSpPr>
        <p:spPr>
          <a:xfrm>
            <a:off x="959377" y="3262263"/>
            <a:ext cx="3395053" cy="1400383"/>
          </a:xfrm>
          <a:prstGeom prst="rect">
            <a:avLst/>
          </a:prstGeom>
          <a:noFill/>
          <a:ln w="57150">
            <a:solidFill>
              <a:srgbClr val="1F4A9A"/>
            </a:solidFill>
          </a:ln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Стратегические направления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Новые образовательные программы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Ключевые заказчики / технологии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722DFF-AE98-2647-9A59-F629C2027B6A}"/>
              </a:ext>
            </a:extLst>
          </p:cNvPr>
          <p:cNvSpPr txBox="1"/>
          <p:nvPr/>
        </p:nvSpPr>
        <p:spPr>
          <a:xfrm>
            <a:off x="975378" y="5370324"/>
            <a:ext cx="2777957" cy="907941"/>
          </a:xfrm>
          <a:prstGeom prst="rect">
            <a:avLst/>
          </a:prstGeom>
          <a:solidFill>
            <a:schemeClr val="bg1"/>
          </a:solidFill>
          <a:ln w="571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Мотивация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Партнеры</a:t>
            </a:r>
          </a:p>
          <a:p>
            <a:pPr marL="92075" indent="-9207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Культура 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69388BD5-19BB-C441-B1A9-278BCBA3EE02}"/>
              </a:ext>
            </a:extLst>
          </p:cNvPr>
          <p:cNvGrpSpPr/>
          <p:nvPr/>
        </p:nvGrpSpPr>
        <p:grpSpPr>
          <a:xfrm>
            <a:off x="4740480" y="1438087"/>
            <a:ext cx="509646" cy="4701609"/>
            <a:chOff x="1232392" y="1038256"/>
            <a:chExt cx="2440664" cy="2816540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991FB7A3-25B8-9D4E-94F3-E0A0961FB774}"/>
                </a:ext>
              </a:extLst>
            </p:cNvPr>
            <p:cNvCxnSpPr>
              <a:cxnSpLocks/>
            </p:cNvCxnSpPr>
            <p:nvPr/>
          </p:nvCxnSpPr>
          <p:spPr>
            <a:xfrm>
              <a:off x="1323832" y="1038256"/>
              <a:ext cx="2333768" cy="1374744"/>
            </a:xfrm>
            <a:prstGeom prst="line">
              <a:avLst/>
            </a:prstGeom>
            <a:noFill/>
            <a:ln w="57150" cap="flat">
              <a:solidFill>
                <a:srgbClr val="1F4A9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5ACA765C-00F7-0642-8CF9-3B47D22E0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392" y="2413000"/>
              <a:ext cx="2440664" cy="1441796"/>
            </a:xfrm>
            <a:prstGeom prst="line">
              <a:avLst/>
            </a:prstGeom>
            <a:noFill/>
            <a:ln w="57150" cap="flat">
              <a:solidFill>
                <a:srgbClr val="1F4A9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842B5F49-3EDF-EA43-881D-DDFD16528C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57644" y="2734756"/>
            <a:ext cx="1758059" cy="1770483"/>
          </a:xfrm>
          <a:prstGeom prst="rect">
            <a:avLst/>
          </a:prstGeom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8912FF4-1BD9-6A4F-8D1F-C1D4BB72F741}"/>
              </a:ext>
            </a:extLst>
          </p:cNvPr>
          <p:cNvGrpSpPr/>
          <p:nvPr/>
        </p:nvGrpSpPr>
        <p:grpSpPr>
          <a:xfrm>
            <a:off x="8434009" y="1538403"/>
            <a:ext cx="509646" cy="4701609"/>
            <a:chOff x="1232392" y="1038256"/>
            <a:chExt cx="2440664" cy="2816540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17FE33D2-5FBF-714A-9626-9119E06D1306}"/>
                </a:ext>
              </a:extLst>
            </p:cNvPr>
            <p:cNvCxnSpPr>
              <a:cxnSpLocks/>
            </p:cNvCxnSpPr>
            <p:nvPr/>
          </p:nvCxnSpPr>
          <p:spPr>
            <a:xfrm>
              <a:off x="1323832" y="1038256"/>
              <a:ext cx="2333768" cy="1374744"/>
            </a:xfrm>
            <a:prstGeom prst="line">
              <a:avLst/>
            </a:prstGeom>
            <a:noFill/>
            <a:ln w="57150" cap="flat">
              <a:solidFill>
                <a:srgbClr val="1F4A9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A472382F-1479-9C42-B6DC-2AFBB5EBEE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392" y="2413000"/>
              <a:ext cx="2440664" cy="1441796"/>
            </a:xfrm>
            <a:prstGeom prst="line">
              <a:avLst/>
            </a:prstGeom>
            <a:noFill/>
            <a:ln w="57150" cap="flat">
              <a:solidFill>
                <a:srgbClr val="1F4A9A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4608DB4-1CCD-D94D-8F07-549B18D71658}"/>
              </a:ext>
            </a:extLst>
          </p:cNvPr>
          <p:cNvSpPr txBox="1"/>
          <p:nvPr/>
        </p:nvSpPr>
        <p:spPr>
          <a:xfrm>
            <a:off x="5114117" y="2333209"/>
            <a:ext cx="1488427" cy="338554"/>
          </a:xfrm>
          <a:prstGeom prst="rect">
            <a:avLst/>
          </a:prstGeom>
          <a:solidFill>
            <a:srgbClr val="214C9B"/>
          </a:solidFill>
          <a:ln w="28575">
            <a:solidFill>
              <a:srgbClr val="1F4A9A"/>
            </a:solidFill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300"/>
              </a:spcAft>
              <a:defRPr sz="1600">
                <a:solidFill>
                  <a:srgbClr val="FFC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Рекрутинг </a:t>
            </a: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84134681-3377-6E49-8C91-674AB7DB26E8}"/>
              </a:ext>
            </a:extLst>
          </p:cNvPr>
          <p:cNvGrpSpPr/>
          <p:nvPr/>
        </p:nvGrpSpPr>
        <p:grpSpPr>
          <a:xfrm>
            <a:off x="2446031" y="2468056"/>
            <a:ext cx="266700" cy="266700"/>
            <a:chOff x="2860280" y="3076575"/>
            <a:chExt cx="266700" cy="266700"/>
          </a:xfrm>
        </p:grpSpPr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BDBD361A-A36F-AA42-9C32-47E95300F1F2}"/>
                </a:ext>
              </a:extLst>
            </p:cNvPr>
            <p:cNvCxnSpPr/>
            <p:nvPr/>
          </p:nvCxnSpPr>
          <p:spPr>
            <a:xfrm>
              <a:off x="2860280" y="3076575"/>
              <a:ext cx="266700" cy="26670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2B5C57A5-182E-4B4E-9653-803396785C1C}"/>
                </a:ext>
              </a:extLst>
            </p:cNvPr>
            <p:cNvCxnSpPr/>
            <p:nvPr/>
          </p:nvCxnSpPr>
          <p:spPr>
            <a:xfrm rot="5400000">
              <a:off x="2860280" y="3076575"/>
              <a:ext cx="266700" cy="266700"/>
            </a:xfrm>
            <a:prstGeom prst="line">
              <a:avLst/>
            </a:prstGeom>
            <a:noFill/>
            <a:ln w="57150" cap="flat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D7B4600D-0D11-9342-AB4D-898A55B1E1CF}"/>
              </a:ext>
            </a:extLst>
          </p:cNvPr>
          <p:cNvSpPr txBox="1"/>
          <p:nvPr/>
        </p:nvSpPr>
        <p:spPr>
          <a:xfrm>
            <a:off x="5153591" y="5409015"/>
            <a:ext cx="1758056" cy="830997"/>
          </a:xfrm>
          <a:prstGeom prst="rect">
            <a:avLst/>
          </a:prstGeom>
          <a:solidFill>
            <a:srgbClr val="214C9B"/>
          </a:solidFill>
          <a:ln w="28575">
            <a:solidFill>
              <a:srgbClr val="1F4A9A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Программы развития компетенций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0BFFA7B-847F-BC43-B190-8C87D15A59ED}"/>
              </a:ext>
            </a:extLst>
          </p:cNvPr>
          <p:cNvSpPr txBox="1"/>
          <p:nvPr/>
        </p:nvSpPr>
        <p:spPr>
          <a:xfrm>
            <a:off x="6644097" y="1799356"/>
            <a:ext cx="1458127" cy="338554"/>
          </a:xfrm>
          <a:prstGeom prst="rect">
            <a:avLst/>
          </a:prstGeom>
          <a:solidFill>
            <a:srgbClr val="214C9B"/>
          </a:solidFill>
          <a:ln w="28575">
            <a:solidFill>
              <a:srgbClr val="1F4A9A"/>
            </a:solidFill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300"/>
              </a:spcAft>
              <a:defRPr sz="1600">
                <a:solidFill>
                  <a:srgbClr val="FFC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Партнеры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F22F69E-CA77-1B49-BB85-3640180B5BE6}"/>
              </a:ext>
            </a:extLst>
          </p:cNvPr>
          <p:cNvSpPr txBox="1"/>
          <p:nvPr/>
        </p:nvSpPr>
        <p:spPr>
          <a:xfrm>
            <a:off x="6888011" y="4391046"/>
            <a:ext cx="1609287" cy="830997"/>
          </a:xfrm>
          <a:prstGeom prst="rect">
            <a:avLst/>
          </a:prstGeom>
          <a:solidFill>
            <a:srgbClr val="214C9B"/>
          </a:solidFill>
          <a:ln w="28575">
            <a:solidFill>
              <a:srgbClr val="1F4A9A"/>
            </a:solidFill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300"/>
              </a:spcAft>
              <a:defRPr sz="1600">
                <a:solidFill>
                  <a:srgbClr val="FFC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карьерного роста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DFD26B-E3DB-1544-BFD7-6A7A3C0A2699}"/>
              </a:ext>
            </a:extLst>
          </p:cNvPr>
          <p:cNvSpPr txBox="1"/>
          <p:nvPr/>
        </p:nvSpPr>
        <p:spPr>
          <a:xfrm>
            <a:off x="4856327" y="4618573"/>
            <a:ext cx="1537088" cy="338554"/>
          </a:xfrm>
          <a:prstGeom prst="rect">
            <a:avLst/>
          </a:prstGeom>
          <a:solidFill>
            <a:srgbClr val="214C9B"/>
          </a:solidFill>
          <a:ln w="28575">
            <a:solidFill>
              <a:srgbClr val="1F4A9A"/>
            </a:solidFill>
          </a:ln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spcAft>
                <a:spcPts val="300"/>
              </a:spcAft>
              <a:defRPr sz="1600">
                <a:solidFill>
                  <a:srgbClr val="FFC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Мотивация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780802-52C9-E44B-847F-A69B7DACA405}"/>
              </a:ext>
            </a:extLst>
          </p:cNvPr>
          <p:cNvSpPr txBox="1"/>
          <p:nvPr/>
        </p:nvSpPr>
        <p:spPr>
          <a:xfrm>
            <a:off x="9104294" y="2284795"/>
            <a:ext cx="2652559" cy="3854901"/>
          </a:xfrm>
          <a:prstGeom prst="rect">
            <a:avLst/>
          </a:prstGeom>
          <a:solidFill>
            <a:srgbClr val="ACBCD9"/>
          </a:solidFill>
          <a:ln w="57150">
            <a:solidFill>
              <a:srgbClr val="ACBCD9"/>
            </a:solidFill>
          </a:ln>
        </p:spPr>
        <p:txBody>
          <a:bodyPr wrap="square" rtlCol="0">
            <a:spAutoFit/>
          </a:bodyPr>
          <a:lstStyle/>
          <a:p>
            <a:pPr marL="92075" indent="-92075">
              <a:spcBef>
                <a:spcPts val="18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Кадровый состав</a:t>
            </a:r>
          </a:p>
          <a:p>
            <a:pPr marL="92075" indent="-92075">
              <a:spcBef>
                <a:spcPts val="18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Успешная реализация стратегических ставок</a:t>
            </a:r>
          </a:p>
          <a:p>
            <a:pPr marL="92075" indent="-92075">
              <a:spcBef>
                <a:spcPts val="18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Победа продуктов университета в конкуренции</a:t>
            </a:r>
          </a:p>
          <a:p>
            <a:pPr marL="92075" indent="-92075">
              <a:spcBef>
                <a:spcPts val="18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Тиражирование опыта</a:t>
            </a:r>
            <a:b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(создание Центров развития компетенций)</a:t>
            </a:r>
          </a:p>
        </p:txBody>
      </p:sp>
      <p:sp>
        <p:nvSpPr>
          <p:cNvPr id="79" name="Прямоугольник 36">
            <a:extLst>
              <a:ext uri="{FF2B5EF4-FFF2-40B4-BE49-F238E27FC236}">
                <a16:creationId xmlns:a16="http://schemas.microsoft.com/office/drawing/2014/main" id="{486F6097-A170-AB45-A6F1-50174EE464FF}"/>
              </a:ext>
            </a:extLst>
          </p:cNvPr>
          <p:cNvSpPr txBox="1"/>
          <p:nvPr/>
        </p:nvSpPr>
        <p:spPr>
          <a:xfrm>
            <a:off x="9639606" y="1560920"/>
            <a:ext cx="225286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600"/>
              </a:spcBef>
              <a:buSzPct val="100000"/>
              <a:defRPr sz="1500"/>
            </a:pPr>
            <a:r>
              <a:rPr lang="ru-RU" sz="16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стратегии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8AF9F61-9D18-FA4D-A79E-9FE3F571B8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620" y="1368149"/>
            <a:ext cx="622601" cy="84120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F6FAC54-0483-1841-CC47-07642646ED81}"/>
              </a:ext>
            </a:extLst>
          </p:cNvPr>
          <p:cNvSpPr txBox="1">
            <a:spLocks/>
          </p:cNvSpPr>
          <p:nvPr/>
        </p:nvSpPr>
        <p:spPr>
          <a:xfrm>
            <a:off x="545877" y="304377"/>
            <a:ext cx="10515600" cy="759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ru-RU" sz="2400" dirty="0"/>
              <a:t>Взаимодействие с кадровой политикой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E738166-47F4-D208-2814-DFC9531A0AE0}"/>
              </a:ext>
            </a:extLst>
          </p:cNvPr>
          <p:cNvCxnSpPr/>
          <p:nvPr/>
        </p:nvCxnSpPr>
        <p:spPr>
          <a:xfrm flipH="1">
            <a:off x="7107093" y="2227075"/>
            <a:ext cx="347739" cy="459855"/>
          </a:xfrm>
          <a:prstGeom prst="straightConnector1">
            <a:avLst/>
          </a:prstGeom>
          <a:ln w="57150">
            <a:solidFill>
              <a:srgbClr val="1F4A9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36A56E6-B917-65F0-E258-9C242C2C21C9}"/>
              </a:ext>
            </a:extLst>
          </p:cNvPr>
          <p:cNvCxnSpPr>
            <a:cxnSpLocks/>
          </p:cNvCxnSpPr>
          <p:nvPr/>
        </p:nvCxnSpPr>
        <p:spPr>
          <a:xfrm flipV="1">
            <a:off x="5555838" y="4160993"/>
            <a:ext cx="484599" cy="336662"/>
          </a:xfrm>
          <a:prstGeom prst="straightConnector1">
            <a:avLst/>
          </a:prstGeom>
          <a:ln w="571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5260BCD0-C616-5F7C-75B9-9619CD06747B}"/>
              </a:ext>
            </a:extLst>
          </p:cNvPr>
          <p:cNvCxnSpPr>
            <a:cxnSpLocks/>
          </p:cNvCxnSpPr>
          <p:nvPr/>
        </p:nvCxnSpPr>
        <p:spPr>
          <a:xfrm>
            <a:off x="5841452" y="2754613"/>
            <a:ext cx="329806" cy="407811"/>
          </a:xfrm>
          <a:prstGeom prst="straightConnector1">
            <a:avLst/>
          </a:prstGeom>
          <a:ln w="571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11C01D7-41A8-3922-DDCB-EF5C675AC80C}"/>
              </a:ext>
            </a:extLst>
          </p:cNvPr>
          <p:cNvCxnSpPr>
            <a:cxnSpLocks/>
          </p:cNvCxnSpPr>
          <p:nvPr/>
        </p:nvCxnSpPr>
        <p:spPr>
          <a:xfrm flipH="1" flipV="1">
            <a:off x="7131636" y="4101175"/>
            <a:ext cx="644706" cy="171280"/>
          </a:xfrm>
          <a:prstGeom prst="straightConnector1">
            <a:avLst/>
          </a:prstGeom>
          <a:ln w="571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5063CAD-D416-81EB-ABA5-F50CD1D80EF0}"/>
              </a:ext>
            </a:extLst>
          </p:cNvPr>
          <p:cNvCxnSpPr>
            <a:cxnSpLocks/>
          </p:cNvCxnSpPr>
          <p:nvPr/>
        </p:nvCxnSpPr>
        <p:spPr>
          <a:xfrm flipH="1" flipV="1">
            <a:off x="6583570" y="4423297"/>
            <a:ext cx="18974" cy="840286"/>
          </a:xfrm>
          <a:prstGeom prst="straightConnector1">
            <a:avLst/>
          </a:prstGeom>
          <a:ln w="571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D98B562-71EF-2B4B-ACAB-C1616E30DA47}"/>
              </a:ext>
            </a:extLst>
          </p:cNvPr>
          <p:cNvSpPr/>
          <p:nvPr/>
        </p:nvSpPr>
        <p:spPr>
          <a:xfrm>
            <a:off x="0" y="9179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DAA0542-FC9B-3A44-909F-8C62594E3D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153" y="3311500"/>
            <a:ext cx="836334" cy="128084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2890F5B-3713-0342-B799-26E86F284C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784" y="252577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29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70F7467-3496-A94D-A461-7A79077D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789" y="71236"/>
            <a:ext cx="2580511" cy="8632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3FC-A69F-BB46-9F0F-8FA1EC0F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81" y="44351"/>
            <a:ext cx="10868570" cy="6154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 научного проекта</a:t>
            </a:r>
          </a:p>
        </p:txBody>
      </p:sp>
      <p:sp>
        <p:nvSpPr>
          <p:cNvPr id="84" name="TextBox 5">
            <a:extLst>
              <a:ext uri="{FF2B5EF4-FFF2-40B4-BE49-F238E27FC236}">
                <a16:creationId xmlns:a16="http://schemas.microsoft.com/office/drawing/2014/main" id="{4808FA86-46BE-8A4F-ABC0-89BF0115C70D}"/>
              </a:ext>
            </a:extLst>
          </p:cNvPr>
          <p:cNvSpPr txBox="1"/>
          <p:nvPr/>
        </p:nvSpPr>
        <p:spPr>
          <a:xfrm>
            <a:off x="325493" y="4471405"/>
            <a:ext cx="182065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200" u="sng" cap="small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l"/>
            <a:r>
              <a:rPr sz="1800" b="1" u="none" dirty="0" err="1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Студенты</a:t>
            </a:r>
            <a:endParaRPr sz="1800" b="1" u="none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0" name="TextBox 24">
            <a:extLst>
              <a:ext uri="{FF2B5EF4-FFF2-40B4-BE49-F238E27FC236}">
                <a16:creationId xmlns:a16="http://schemas.microsoft.com/office/drawing/2014/main" id="{99531664-D134-0342-BFEC-A9C602F85BD2}"/>
              </a:ext>
            </a:extLst>
          </p:cNvPr>
          <p:cNvSpPr txBox="1"/>
          <p:nvPr/>
        </p:nvSpPr>
        <p:spPr>
          <a:xfrm>
            <a:off x="302027" y="2543620"/>
            <a:ext cx="207097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 u="sng" cap="small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l"/>
            <a:r>
              <a:rPr sz="1800" b="1" u="none" dirty="0" err="1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Аспиранты</a:t>
            </a:r>
            <a:r>
              <a:rPr sz="1800" b="1" u="none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0" name="TextBox 34">
            <a:extLst>
              <a:ext uri="{FF2B5EF4-FFF2-40B4-BE49-F238E27FC236}">
                <a16:creationId xmlns:a16="http://schemas.microsoft.com/office/drawing/2014/main" id="{CB04A783-49AA-2649-BF9A-DA4827A0CE20}"/>
              </a:ext>
            </a:extLst>
          </p:cNvPr>
          <p:cNvSpPr txBox="1"/>
          <p:nvPr/>
        </p:nvSpPr>
        <p:spPr>
          <a:xfrm>
            <a:off x="324381" y="615048"/>
            <a:ext cx="173376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200" u="sng" cap="small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l"/>
            <a:r>
              <a:rPr sz="1800" b="1" u="none" dirty="0" err="1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Постдоки</a:t>
            </a:r>
            <a:endParaRPr sz="1800" b="1" u="none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1" name="Прямоугольник 35">
            <a:extLst>
              <a:ext uri="{FF2B5EF4-FFF2-40B4-BE49-F238E27FC236}">
                <a16:creationId xmlns:a16="http://schemas.microsoft.com/office/drawing/2014/main" id="{EE90B343-EEDF-8A4C-A8A9-4311A6022270}"/>
              </a:ext>
            </a:extLst>
          </p:cNvPr>
          <p:cNvSpPr txBox="1"/>
          <p:nvPr/>
        </p:nvSpPr>
        <p:spPr>
          <a:xfrm>
            <a:off x="2428220" y="4856373"/>
            <a:ext cx="3632871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основные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рабочие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руки</a:t>
            </a:r>
            <a:endParaRPr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требуют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большого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внимания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в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начале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при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обучении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дают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большой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эффект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в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длительной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перспективе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(2-3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года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)</a:t>
            </a:r>
          </a:p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преемственность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2" name="Прямоугольник 36">
            <a:extLst>
              <a:ext uri="{FF2B5EF4-FFF2-40B4-BE49-F238E27FC236}">
                <a16:creationId xmlns:a16="http://schemas.microsoft.com/office/drawing/2014/main" id="{01BE53A9-11FF-A94B-B4A8-C249844C730F}"/>
              </a:ext>
            </a:extLst>
          </p:cNvPr>
          <p:cNvSpPr txBox="1"/>
          <p:nvPr/>
        </p:nvSpPr>
        <p:spPr>
          <a:xfrm>
            <a:off x="2402820" y="2506601"/>
            <a:ext cx="363287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buChar char="-"/>
              <a:defRPr sz="1500"/>
            </a:pP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ваши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первые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помощники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мозги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коллектива</a:t>
            </a: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студентов</a:t>
            </a:r>
            <a:endParaRPr sz="1600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buSzPct val="100000"/>
              <a:buChar char="-"/>
              <a:defRPr sz="1500"/>
            </a:pP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необходимо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их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личностное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развитие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они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должны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иметь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большую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долю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самостоятельности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в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выборе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инструментов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методов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исследования</a:t>
            </a:r>
            <a:endParaRPr sz="1600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buSzPct val="100000"/>
              <a:buChar char="-"/>
              <a:defRPr sz="1500"/>
            </a:pP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тема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должна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иметь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«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запланированный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»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результат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113" name="Прямоугольник 37">
            <a:extLst>
              <a:ext uri="{FF2B5EF4-FFF2-40B4-BE49-F238E27FC236}">
                <a16:creationId xmlns:a16="http://schemas.microsoft.com/office/drawing/2014/main" id="{810B43AC-EB99-DA4B-ADD4-0FD2874B3542}"/>
              </a:ext>
            </a:extLst>
          </p:cNvPr>
          <p:cNvSpPr txBox="1"/>
          <p:nvPr/>
        </p:nvSpPr>
        <p:spPr>
          <a:xfrm>
            <a:off x="2372998" y="970976"/>
            <a:ext cx="3628161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временные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работники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</a:p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ваши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главные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помощники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</a:p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потенциал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-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идеи</a:t>
            </a:r>
            <a:endParaRPr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buSzPct val="100000"/>
              <a:buChar char="-"/>
              <a:defRPr sz="1500"/>
            </a:pP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тема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может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иметь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высокорисковую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составляющую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(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результат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не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известен</a:t>
            </a:r>
            <a:r>
              <a:rPr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118" name="Прямоугольник 42">
            <a:extLst>
              <a:ext uri="{FF2B5EF4-FFF2-40B4-BE49-F238E27FC236}">
                <a16:creationId xmlns:a16="http://schemas.microsoft.com/office/drawing/2014/main" id="{3ABE8514-DB1B-FA49-AE64-BF0246041E4D}"/>
              </a:ext>
            </a:extLst>
          </p:cNvPr>
          <p:cNvSpPr txBox="1"/>
          <p:nvPr/>
        </p:nvSpPr>
        <p:spPr>
          <a:xfrm>
            <a:off x="8382878" y="1218800"/>
            <a:ext cx="3632871" cy="213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300"/>
              </a:spcBef>
              <a:defRPr sz="1500"/>
            </a:pP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-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наиболее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активные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и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талантливые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ребята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ищут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возможности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для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продолжения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карьеры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в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других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ВУЗах</a:t>
            </a:r>
            <a:endParaRPr sz="1600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spcBef>
                <a:spcPts val="300"/>
              </a:spcBef>
              <a:buSzPct val="100000"/>
              <a:buChar char="-"/>
              <a:defRPr sz="1500"/>
            </a:pP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конкурентным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преимуществом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со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стороны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Российских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ВУЗов –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больш</a:t>
            </a: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е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возможности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для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занятия 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«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свободной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»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наукой</a:t>
            </a:r>
            <a:endParaRPr sz="1600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spcBef>
                <a:spcPts val="300"/>
              </a:spcBef>
              <a:buSzPct val="100000"/>
              <a:buChar char="-"/>
              <a:defRPr sz="1500"/>
            </a:pP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могут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развивать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новые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тематики</a:t>
            </a:r>
            <a:endParaRPr sz="1600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</p:txBody>
      </p:sp>
      <p:sp>
        <p:nvSpPr>
          <p:cNvPr id="119" name="TextBox 43">
            <a:extLst>
              <a:ext uri="{FF2B5EF4-FFF2-40B4-BE49-F238E27FC236}">
                <a16:creationId xmlns:a16="http://schemas.microsoft.com/office/drawing/2014/main" id="{70F6B4CA-EFCC-0C48-96CE-A93B9EFE7F77}"/>
              </a:ext>
            </a:extLst>
          </p:cNvPr>
          <p:cNvSpPr txBox="1"/>
          <p:nvPr/>
        </p:nvSpPr>
        <p:spPr>
          <a:xfrm>
            <a:off x="6645182" y="3797927"/>
            <a:ext cx="501302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2200" u="sng" cap="small">
                <a:solidFill>
                  <a:srgbClr val="595959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l"/>
            <a:r>
              <a:rPr sz="1800" b="1" u="none" dirty="0" err="1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Вспомогательный</a:t>
            </a:r>
            <a:r>
              <a:rPr sz="1800" b="1" u="none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1800" b="1" u="none" dirty="0" err="1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персонал</a:t>
            </a:r>
            <a:endParaRPr sz="1800" b="1" u="none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3" name="Прямоугольник 48">
            <a:extLst>
              <a:ext uri="{FF2B5EF4-FFF2-40B4-BE49-F238E27FC236}">
                <a16:creationId xmlns:a16="http://schemas.microsoft.com/office/drawing/2014/main" id="{5A8D3EA1-F835-6B40-A4EE-D2C6AAA468E3}"/>
              </a:ext>
            </a:extLst>
          </p:cNvPr>
          <p:cNvSpPr txBox="1"/>
          <p:nvPr/>
        </p:nvSpPr>
        <p:spPr>
          <a:xfrm>
            <a:off x="8381068" y="4144784"/>
            <a:ext cx="3798231" cy="213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300"/>
              </a:spcBef>
              <a:buSzPct val="100000"/>
              <a:buChar char="-"/>
              <a:defRPr sz="1500"/>
            </a:pP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технический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ассистент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b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</a:b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(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экспериментальное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оборудование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материалы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закупки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,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проведение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инструктажей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по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</a:t>
            </a:r>
            <a:r>
              <a:rPr sz="1600" dirty="0" err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безопасности</a:t>
            </a:r>
            <a:r>
              <a:rPr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)</a:t>
            </a:r>
            <a:endParaRPr lang="ru-RU" sz="1600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</a:endParaRPr>
          </a:p>
          <a:p>
            <a:pPr>
              <a:spcBef>
                <a:spcPts val="300"/>
              </a:spcBef>
              <a:buSzPct val="100000"/>
              <a:buFontTx/>
              <a:buChar char="-"/>
              <a:defRPr sz="1500"/>
            </a:pP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делопроизводитель (почта, общий календарь, общие организационные чаты, документооборот, командировки…)</a:t>
            </a:r>
          </a:p>
          <a:p>
            <a:pPr>
              <a:spcBef>
                <a:spcPts val="300"/>
              </a:spcBef>
              <a:buSzPct val="100000"/>
              <a:buFontTx/>
              <a:buChar char="-"/>
              <a:defRPr sz="1500"/>
            </a:pPr>
            <a:r>
              <a:rPr lang="ru-RU" sz="1600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</a:rPr>
              <a:t> лаборанты, техники и пр.</a:t>
            </a:r>
          </a:p>
        </p:txBody>
      </p:sp>
      <p:sp>
        <p:nvSpPr>
          <p:cNvPr id="130" name="Прямоугольник 55">
            <a:extLst>
              <a:ext uri="{FF2B5EF4-FFF2-40B4-BE49-F238E27FC236}">
                <a16:creationId xmlns:a16="http://schemas.microsoft.com/office/drawing/2014/main" id="{AE920960-D94F-9341-A826-169821F667BD}"/>
              </a:ext>
            </a:extLst>
          </p:cNvPr>
          <p:cNvSpPr txBox="1"/>
          <p:nvPr/>
        </p:nvSpPr>
        <p:spPr>
          <a:xfrm>
            <a:off x="7233685" y="4774724"/>
            <a:ext cx="4424526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buSzPct val="100000"/>
              <a:buChar char="-"/>
              <a:defRPr sz="1500"/>
            </a:lvl1pPr>
          </a:lstStyle>
          <a:p>
            <a:endParaRPr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30EF7D-1412-6845-6849-326A8194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81" y="982846"/>
            <a:ext cx="1901427" cy="132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65613D-0D4B-EAB4-B7A6-63915A3264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81" y="2884251"/>
            <a:ext cx="1939844" cy="13255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224476-DC0C-9C7D-7800-EB10FFF5F1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93" y="4849080"/>
            <a:ext cx="1968124" cy="1280979"/>
          </a:xfrm>
          <a:prstGeom prst="rect">
            <a:avLst/>
          </a:prstGeom>
        </p:spPr>
      </p:pic>
      <p:sp>
        <p:nvSpPr>
          <p:cNvPr id="11" name="TextBox 34">
            <a:extLst>
              <a:ext uri="{FF2B5EF4-FFF2-40B4-BE49-F238E27FC236}">
                <a16:creationId xmlns:a16="http://schemas.microsoft.com/office/drawing/2014/main" id="{0AA08A5F-92B3-C3D5-800B-15AB2D5004CE}"/>
              </a:ext>
            </a:extLst>
          </p:cNvPr>
          <p:cNvSpPr txBox="1"/>
          <p:nvPr/>
        </p:nvSpPr>
        <p:spPr>
          <a:xfrm>
            <a:off x="6645182" y="902169"/>
            <a:ext cx="49224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200" u="sng" cap="small">
                <a:solidFill>
                  <a:schemeClr val="accent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algn="l"/>
            <a:r>
              <a:rPr lang="ru-RU" sz="1800" b="1" u="none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Иностранные ученые «звезды»</a:t>
            </a:r>
            <a:endParaRPr sz="1800" b="1" u="none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074C46-7938-87CC-B140-F72CE62192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182" y="4144784"/>
            <a:ext cx="1649667" cy="19062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EC8CDE-3469-1E8F-358E-506D8A1A7A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7"/>
          <a:stretch/>
        </p:blipFill>
        <p:spPr>
          <a:xfrm>
            <a:off x="6645182" y="1310328"/>
            <a:ext cx="1645009" cy="200135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89181CA-DF3D-364F-ADBD-F6FA5EA01EE5}"/>
              </a:ext>
            </a:extLst>
          </p:cNvPr>
          <p:cNvSpPr/>
          <p:nvPr/>
        </p:nvSpPr>
        <p:spPr>
          <a:xfrm>
            <a:off x="1" y="6662646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65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473E5636-CA70-9049-9A34-D152780D8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404" y="361915"/>
            <a:ext cx="2580511" cy="8632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516F0-8D20-3E4E-AB10-2B9E16B4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70" y="369451"/>
            <a:ext cx="11730089" cy="7754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 научного проекта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1D8D26B-B9DD-984C-B1BB-4552678D6DA5}"/>
              </a:ext>
            </a:extLst>
          </p:cNvPr>
          <p:cNvCxnSpPr>
            <a:cxnSpLocks/>
          </p:cNvCxnSpPr>
          <p:nvPr/>
        </p:nvCxnSpPr>
        <p:spPr>
          <a:xfrm>
            <a:off x="3959064" y="2588588"/>
            <a:ext cx="0" cy="3727484"/>
          </a:xfrm>
          <a:prstGeom prst="line">
            <a:avLst/>
          </a:prstGeom>
          <a:ln w="28575">
            <a:solidFill>
              <a:srgbClr val="214C9B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9175570-4777-D947-A5CC-A1A7F95E3F23}"/>
              </a:ext>
            </a:extLst>
          </p:cNvPr>
          <p:cNvCxnSpPr>
            <a:cxnSpLocks/>
          </p:cNvCxnSpPr>
          <p:nvPr/>
        </p:nvCxnSpPr>
        <p:spPr>
          <a:xfrm>
            <a:off x="8135528" y="2588588"/>
            <a:ext cx="0" cy="3727484"/>
          </a:xfrm>
          <a:prstGeom prst="line">
            <a:avLst/>
          </a:prstGeom>
          <a:ln w="28575">
            <a:solidFill>
              <a:srgbClr val="214C9B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900C3D6B-ADB0-AB45-8E39-F8000FCD8165}"/>
              </a:ext>
            </a:extLst>
          </p:cNvPr>
          <p:cNvSpPr/>
          <p:nvPr/>
        </p:nvSpPr>
        <p:spPr>
          <a:xfrm>
            <a:off x="1009163" y="1156274"/>
            <a:ext cx="10009112" cy="807130"/>
          </a:xfrm>
          <a:prstGeom prst="rightArrow">
            <a:avLst>
              <a:gd name="adj1" fmla="val 70903"/>
              <a:gd name="adj2" fmla="val 27791"/>
            </a:avLst>
          </a:prstGeom>
          <a:noFill/>
          <a:ln w="38100">
            <a:solidFill>
              <a:srgbClr val="214C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 Readiness Level</a:t>
            </a:r>
            <a:endParaRPr lang="ru-RU" sz="2000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0D7801F-458B-F341-BE23-4B1CD16E0089}"/>
              </a:ext>
            </a:extLst>
          </p:cNvPr>
          <p:cNvSpPr/>
          <p:nvPr/>
        </p:nvSpPr>
        <p:spPr>
          <a:xfrm>
            <a:off x="532884" y="1843972"/>
            <a:ext cx="952558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solidFill>
                  <a:srgbClr val="1F4A9A"/>
                </a:solidFill>
              </a:rPr>
              <a:t>TRL 1</a:t>
            </a:r>
            <a:endParaRPr lang="ru-RU" sz="1500" b="1" dirty="0">
              <a:solidFill>
                <a:srgbClr val="1F4A9A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3509B4-1A44-4348-86E4-5ADA87A14C7D}"/>
              </a:ext>
            </a:extLst>
          </p:cNvPr>
          <p:cNvSpPr/>
          <p:nvPr/>
        </p:nvSpPr>
        <p:spPr>
          <a:xfrm>
            <a:off x="5568589" y="1858245"/>
            <a:ext cx="910755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solidFill>
                  <a:srgbClr val="1F4A9A"/>
                </a:solidFill>
              </a:rPr>
              <a:t>TRL 5</a:t>
            </a:r>
            <a:endParaRPr lang="ru-RU" sz="1500" b="1" dirty="0">
              <a:solidFill>
                <a:srgbClr val="1F4A9A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D8C742A-121E-8944-86C4-893166145965}"/>
              </a:ext>
            </a:extLst>
          </p:cNvPr>
          <p:cNvSpPr/>
          <p:nvPr/>
        </p:nvSpPr>
        <p:spPr>
          <a:xfrm>
            <a:off x="9544404" y="1850363"/>
            <a:ext cx="1015883" cy="3231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solidFill>
                  <a:srgbClr val="1F4A9A"/>
                </a:solidFill>
              </a:rPr>
              <a:t>TRL 9</a:t>
            </a:r>
            <a:endParaRPr lang="ru-RU" sz="1500" b="1" dirty="0">
              <a:solidFill>
                <a:srgbClr val="1F4A9A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0B231FC8-5FCB-CC45-8859-1C628D12A825}"/>
              </a:ext>
            </a:extLst>
          </p:cNvPr>
          <p:cNvCxnSpPr/>
          <p:nvPr/>
        </p:nvCxnSpPr>
        <p:spPr>
          <a:xfrm>
            <a:off x="3383000" y="2005554"/>
            <a:ext cx="540060" cy="6391"/>
          </a:xfrm>
          <a:prstGeom prst="straightConnector1">
            <a:avLst/>
          </a:prstGeom>
          <a:ln w="190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5289803-20EE-5140-9102-195EADE5E99C}"/>
              </a:ext>
            </a:extLst>
          </p:cNvPr>
          <p:cNvCxnSpPr/>
          <p:nvPr/>
        </p:nvCxnSpPr>
        <p:spPr>
          <a:xfrm>
            <a:off x="8039452" y="2005554"/>
            <a:ext cx="540060" cy="6391"/>
          </a:xfrm>
          <a:prstGeom prst="straightConnector1">
            <a:avLst/>
          </a:prstGeom>
          <a:ln w="190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AEC3DD-ED06-EB43-AE20-AC927E88FB34}"/>
              </a:ext>
            </a:extLst>
          </p:cNvPr>
          <p:cNvSpPr/>
          <p:nvPr/>
        </p:nvSpPr>
        <p:spPr>
          <a:xfrm>
            <a:off x="183398" y="5335872"/>
            <a:ext cx="1711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Фонды,</a:t>
            </a:r>
            <a:b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программы развития университета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541F412-B1BE-4648-B225-85FE6CBA2CCE}"/>
              </a:ext>
            </a:extLst>
          </p:cNvPr>
          <p:cNvSpPr/>
          <p:nvPr/>
        </p:nvSpPr>
        <p:spPr>
          <a:xfrm>
            <a:off x="2031720" y="5300409"/>
            <a:ext cx="1944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Публикации </a:t>
            </a:r>
            <a:r>
              <a:rPr lang="en-US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Q1</a:t>
            </a: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Q2,</a:t>
            </a:r>
            <a:b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защиты диссертаций, академическая репутация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31E421-E173-ED46-972E-5BEE046A8584}"/>
              </a:ext>
            </a:extLst>
          </p:cNvPr>
          <p:cNvSpPr/>
          <p:nvPr/>
        </p:nvSpPr>
        <p:spPr>
          <a:xfrm>
            <a:off x="1923345" y="2561637"/>
            <a:ext cx="167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Инженерный и научный</a:t>
            </a:r>
            <a:b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задел,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4F25358-6044-F44F-AB47-0E994AFD0E26}"/>
              </a:ext>
            </a:extLst>
          </p:cNvPr>
          <p:cNvSpPr/>
          <p:nvPr/>
        </p:nvSpPr>
        <p:spPr>
          <a:xfrm>
            <a:off x="239071" y="2379633"/>
            <a:ext cx="1402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Таланты, студенты, аспиранты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EC016F0-B322-7541-936A-D13719345C5B}"/>
              </a:ext>
            </a:extLst>
          </p:cNvPr>
          <p:cNvGrpSpPr/>
          <p:nvPr/>
        </p:nvGrpSpPr>
        <p:grpSpPr>
          <a:xfrm>
            <a:off x="363123" y="3180924"/>
            <a:ext cx="545591" cy="574712"/>
            <a:chOff x="952551" y="4784088"/>
            <a:chExt cx="1228964" cy="129456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1EAEAF87-1DD9-CD4F-BB69-8B12675B1B0D}"/>
                </a:ext>
              </a:extLst>
            </p:cNvPr>
            <p:cNvGrpSpPr/>
            <p:nvPr/>
          </p:nvGrpSpPr>
          <p:grpSpPr>
            <a:xfrm>
              <a:off x="952551" y="5481228"/>
              <a:ext cx="264907" cy="597420"/>
              <a:chOff x="1169965" y="2289386"/>
              <a:chExt cx="246972" cy="556973"/>
            </a:xfrm>
            <a:solidFill>
              <a:schemeClr val="accent1"/>
            </a:solidFill>
          </p:grpSpPr>
          <p:sp>
            <p:nvSpPr>
              <p:cNvPr id="39" name="Равнобедренный треугольник 72">
                <a:extLst>
                  <a:ext uri="{FF2B5EF4-FFF2-40B4-BE49-F238E27FC236}">
                    <a16:creationId xmlns:a16="http://schemas.microsoft.com/office/drawing/2014/main" id="{8AA53199-75AE-7E47-B865-CE3D1BF71A57}"/>
                  </a:ext>
                </a:extLst>
              </p:cNvPr>
              <p:cNvSpPr/>
              <p:nvPr/>
            </p:nvSpPr>
            <p:spPr bwMode="auto">
              <a:xfrm rot="10800000">
                <a:off x="1169965" y="2558327"/>
                <a:ext cx="246972" cy="28803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7715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D2EF32E6-9B21-7C47-B926-11307F9FDDE1}"/>
                  </a:ext>
                </a:extLst>
              </p:cNvPr>
              <p:cNvSpPr/>
              <p:nvPr/>
            </p:nvSpPr>
            <p:spPr bwMode="auto">
              <a:xfrm>
                <a:off x="1175714" y="2289386"/>
                <a:ext cx="232175" cy="232175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1525" eaLnBrk="1" hangingPunct="1"/>
                <a:endParaRPr lang="ru-RU">
                  <a:latin typeface="Arial" pitchFamily="34" charset="0"/>
                </a:endParaRP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7B53AA84-97B2-2643-BD30-266CED83C8C3}"/>
                </a:ext>
              </a:extLst>
            </p:cNvPr>
            <p:cNvGrpSpPr/>
            <p:nvPr/>
          </p:nvGrpSpPr>
          <p:grpSpPr>
            <a:xfrm>
              <a:off x="1426644" y="5481228"/>
              <a:ext cx="264907" cy="597420"/>
              <a:chOff x="1169965" y="2289386"/>
              <a:chExt cx="246972" cy="556973"/>
            </a:xfrm>
            <a:solidFill>
              <a:schemeClr val="accent1"/>
            </a:solidFill>
          </p:grpSpPr>
          <p:sp>
            <p:nvSpPr>
              <p:cNvPr id="37" name="Равнобедренный треугольник 75">
                <a:extLst>
                  <a:ext uri="{FF2B5EF4-FFF2-40B4-BE49-F238E27FC236}">
                    <a16:creationId xmlns:a16="http://schemas.microsoft.com/office/drawing/2014/main" id="{13993639-A502-544D-89BA-5048F80BCA0A}"/>
                  </a:ext>
                </a:extLst>
              </p:cNvPr>
              <p:cNvSpPr/>
              <p:nvPr/>
            </p:nvSpPr>
            <p:spPr bwMode="auto">
              <a:xfrm rot="10800000">
                <a:off x="1169965" y="2558327"/>
                <a:ext cx="246972" cy="28803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7715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Овал 37">
                <a:extLst>
                  <a:ext uri="{FF2B5EF4-FFF2-40B4-BE49-F238E27FC236}">
                    <a16:creationId xmlns:a16="http://schemas.microsoft.com/office/drawing/2014/main" id="{26AE43D5-7E25-004E-B720-D137F5E024E4}"/>
                  </a:ext>
                </a:extLst>
              </p:cNvPr>
              <p:cNvSpPr/>
              <p:nvPr/>
            </p:nvSpPr>
            <p:spPr bwMode="auto">
              <a:xfrm>
                <a:off x="1175714" y="2289386"/>
                <a:ext cx="232175" cy="232175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1525" eaLnBrk="1" hangingPunct="1"/>
                <a:endParaRPr lang="ru-RU">
                  <a:latin typeface="Arial" pitchFamily="34" charset="0"/>
                </a:endParaRP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18F2C9A9-8850-8E44-BDA6-6583621BF527}"/>
                </a:ext>
              </a:extLst>
            </p:cNvPr>
            <p:cNvGrpSpPr/>
            <p:nvPr/>
          </p:nvGrpSpPr>
          <p:grpSpPr>
            <a:xfrm>
              <a:off x="1916608" y="5473489"/>
              <a:ext cx="264907" cy="597420"/>
              <a:chOff x="1169965" y="2289386"/>
              <a:chExt cx="246972" cy="556973"/>
            </a:xfrm>
            <a:solidFill>
              <a:schemeClr val="accent1"/>
            </a:solidFill>
          </p:grpSpPr>
          <p:sp>
            <p:nvSpPr>
              <p:cNvPr id="35" name="Равнобедренный треугольник 78">
                <a:extLst>
                  <a:ext uri="{FF2B5EF4-FFF2-40B4-BE49-F238E27FC236}">
                    <a16:creationId xmlns:a16="http://schemas.microsoft.com/office/drawing/2014/main" id="{E927F079-1223-3D4C-B583-40B5B3791448}"/>
                  </a:ext>
                </a:extLst>
              </p:cNvPr>
              <p:cNvSpPr/>
              <p:nvPr/>
            </p:nvSpPr>
            <p:spPr bwMode="auto">
              <a:xfrm rot="10800000">
                <a:off x="1169965" y="2558327"/>
                <a:ext cx="246972" cy="28803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7715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15A59449-400D-5648-81EC-A070977A3241}"/>
                  </a:ext>
                </a:extLst>
              </p:cNvPr>
              <p:cNvSpPr/>
              <p:nvPr/>
            </p:nvSpPr>
            <p:spPr bwMode="auto">
              <a:xfrm>
                <a:off x="1175714" y="2289386"/>
                <a:ext cx="232175" cy="232175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1525" eaLnBrk="1" hangingPunct="1"/>
                <a:endParaRPr lang="ru-RU">
                  <a:latin typeface="Arial" pitchFamily="34" charset="0"/>
                </a:endParaRP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112BCBF2-F0BD-DC49-8EAC-C615A7949232}"/>
                </a:ext>
              </a:extLst>
            </p:cNvPr>
            <p:cNvGrpSpPr/>
            <p:nvPr/>
          </p:nvGrpSpPr>
          <p:grpSpPr>
            <a:xfrm>
              <a:off x="1154887" y="4784088"/>
              <a:ext cx="264907" cy="597420"/>
              <a:chOff x="1169965" y="2289386"/>
              <a:chExt cx="246972" cy="556973"/>
            </a:xfrm>
            <a:solidFill>
              <a:schemeClr val="accent1"/>
            </a:solidFill>
          </p:grpSpPr>
          <p:sp>
            <p:nvSpPr>
              <p:cNvPr id="33" name="Равнобедренный треугольник 81">
                <a:extLst>
                  <a:ext uri="{FF2B5EF4-FFF2-40B4-BE49-F238E27FC236}">
                    <a16:creationId xmlns:a16="http://schemas.microsoft.com/office/drawing/2014/main" id="{9D78D8A1-E551-B24A-99E2-B0242F2C76D2}"/>
                  </a:ext>
                </a:extLst>
              </p:cNvPr>
              <p:cNvSpPr/>
              <p:nvPr/>
            </p:nvSpPr>
            <p:spPr bwMode="auto">
              <a:xfrm rot="10800000">
                <a:off x="1169965" y="2558327"/>
                <a:ext cx="246972" cy="28803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7715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C34A4AE9-936E-C94F-A751-D5AAA7258090}"/>
                  </a:ext>
                </a:extLst>
              </p:cNvPr>
              <p:cNvSpPr/>
              <p:nvPr/>
            </p:nvSpPr>
            <p:spPr bwMode="auto">
              <a:xfrm>
                <a:off x="1175714" y="2289386"/>
                <a:ext cx="232175" cy="232175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1525" eaLnBrk="1" hangingPunct="1"/>
                <a:endParaRPr lang="ru-RU">
                  <a:latin typeface="Arial" pitchFamily="34" charset="0"/>
                </a:endParaRP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0F7C3465-98D8-354A-8EF3-6FA117B69E00}"/>
                </a:ext>
              </a:extLst>
            </p:cNvPr>
            <p:cNvGrpSpPr/>
            <p:nvPr/>
          </p:nvGrpSpPr>
          <p:grpSpPr>
            <a:xfrm>
              <a:off x="1685510" y="4784088"/>
              <a:ext cx="264907" cy="597420"/>
              <a:chOff x="1169965" y="2289386"/>
              <a:chExt cx="246972" cy="556973"/>
            </a:xfrm>
            <a:solidFill>
              <a:schemeClr val="accent1"/>
            </a:solidFill>
          </p:grpSpPr>
          <p:sp>
            <p:nvSpPr>
              <p:cNvPr id="31" name="Равнобедренный треугольник 84">
                <a:extLst>
                  <a:ext uri="{FF2B5EF4-FFF2-40B4-BE49-F238E27FC236}">
                    <a16:creationId xmlns:a16="http://schemas.microsoft.com/office/drawing/2014/main" id="{6BB01FD5-A0FC-A84D-84B1-80D4EC94AFB4}"/>
                  </a:ext>
                </a:extLst>
              </p:cNvPr>
              <p:cNvSpPr/>
              <p:nvPr/>
            </p:nvSpPr>
            <p:spPr bwMode="auto">
              <a:xfrm rot="10800000">
                <a:off x="1169965" y="2558327"/>
                <a:ext cx="246972" cy="288032"/>
              </a:xfrm>
              <a:prstGeom prst="triangl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77152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5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CF9829B6-E774-BF43-AF23-A04F50B03B6F}"/>
                  </a:ext>
                </a:extLst>
              </p:cNvPr>
              <p:cNvSpPr/>
              <p:nvPr/>
            </p:nvSpPr>
            <p:spPr bwMode="auto">
              <a:xfrm>
                <a:off x="1175714" y="2289386"/>
                <a:ext cx="232175" cy="232175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71525" eaLnBrk="1" hangingPunct="1"/>
                <a:endParaRPr lang="ru-RU">
                  <a:latin typeface="Arial" pitchFamily="34" charset="0"/>
                </a:endParaRPr>
              </a:p>
            </p:txBody>
          </p:sp>
        </p:grpSp>
      </p:grpSp>
      <p:pic>
        <p:nvPicPr>
          <p:cNvPr id="41" name="Picture 4" descr="СЕМИНАР-ТРЕНИНГ «ФИНАНСЫ ДЛЯ НЕФИНАНСИСТОВ» | Агентство ...">
            <a:extLst>
              <a:ext uri="{FF2B5EF4-FFF2-40B4-BE49-F238E27FC236}">
                <a16:creationId xmlns:a16="http://schemas.microsoft.com/office/drawing/2014/main" id="{C9E3DFC0-B3E9-C243-AF72-89E20A63B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2889" l="2667" r="96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032" y="4645589"/>
            <a:ext cx="617145" cy="61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Балка-Транс">
            <a:extLst>
              <a:ext uri="{FF2B5EF4-FFF2-40B4-BE49-F238E27FC236}">
                <a16:creationId xmlns:a16="http://schemas.microsoft.com/office/drawing/2014/main" id="{DF3755F6-937E-8E4A-97D5-CE8972C7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469" y="3149154"/>
            <a:ext cx="731877" cy="58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публикации, Pubblicazione научно, информация">
            <a:extLst>
              <a:ext uri="{FF2B5EF4-FFF2-40B4-BE49-F238E27FC236}">
                <a16:creationId xmlns:a16="http://schemas.microsoft.com/office/drawing/2014/main" id="{6A5160FF-E344-F24F-A820-70C954A3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7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6215" y="4609151"/>
            <a:ext cx="893614" cy="61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08161C5-FE18-BB42-8B78-885581EAC872}"/>
              </a:ext>
            </a:extLst>
          </p:cNvPr>
          <p:cNvSpPr/>
          <p:nvPr/>
        </p:nvSpPr>
        <p:spPr>
          <a:xfrm>
            <a:off x="3988835" y="2587895"/>
            <a:ext cx="1470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200" b="1" dirty="0" err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Инж.центры</a:t>
            </a: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опытное производство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F76D03B-B8C1-4843-ADCE-7924D2005A0C}"/>
              </a:ext>
            </a:extLst>
          </p:cNvPr>
          <p:cNvSpPr/>
          <p:nvPr/>
        </p:nvSpPr>
        <p:spPr>
          <a:xfrm>
            <a:off x="6257060" y="2705659"/>
            <a:ext cx="1577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Проектный офис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C3D7AEE-89E3-BE41-BF74-0C70A6398D66}"/>
              </a:ext>
            </a:extLst>
          </p:cNvPr>
          <p:cNvSpPr/>
          <p:nvPr/>
        </p:nvSpPr>
        <p:spPr>
          <a:xfrm>
            <a:off x="3778243" y="5249971"/>
            <a:ext cx="2161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Промышленные партнеры, федеральные программы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9558A27F-A138-D940-8ECE-F1142181177F}"/>
              </a:ext>
            </a:extLst>
          </p:cNvPr>
          <p:cNvSpPr/>
          <p:nvPr/>
        </p:nvSpPr>
        <p:spPr>
          <a:xfrm>
            <a:off x="6363233" y="5136672"/>
            <a:ext cx="1554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Продукты, установки, технологии, услуги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E01EBDED-A926-9142-BE9A-33B07CB753CD}"/>
              </a:ext>
            </a:extLst>
          </p:cNvPr>
          <p:cNvGrpSpPr/>
          <p:nvPr/>
        </p:nvGrpSpPr>
        <p:grpSpPr>
          <a:xfrm>
            <a:off x="6127045" y="2931098"/>
            <a:ext cx="917860" cy="453832"/>
            <a:chOff x="7122497" y="2439599"/>
            <a:chExt cx="917860" cy="453832"/>
          </a:xfrm>
        </p:grpSpPr>
        <p:pic>
          <p:nvPicPr>
            <p:cNvPr id="73" name="Picture 10" descr="Компьютер Иконки Юрист, юрист PNG | HotPNG">
              <a:extLst>
                <a:ext uri="{FF2B5EF4-FFF2-40B4-BE49-F238E27FC236}">
                  <a16:creationId xmlns:a16="http://schemas.microsoft.com/office/drawing/2014/main" id="{A144C315-E738-224B-8EF0-75886AAE7C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97" b="100000" l="0" r="982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22497" y="2439599"/>
              <a:ext cx="466040" cy="427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2" descr="Компьютерные иконки Инвестор Инвестиции Деньги Финансы, животные ...">
              <a:extLst>
                <a:ext uri="{FF2B5EF4-FFF2-40B4-BE49-F238E27FC236}">
                  <a16:creationId xmlns:a16="http://schemas.microsoft.com/office/drawing/2014/main" id="{D650A96B-EF57-344C-820F-D38305C82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548">
                          <a14:foregroundMark x1="57919" y1="67982" x2="57919" y2="67982"/>
                          <a14:foregroundMark x1="27602" y1="12719" x2="27602" y2="12719"/>
                          <a14:foregroundMark x1="68778" y1="65789" x2="68778" y2="65789"/>
                          <a14:foregroundMark x1="79638" y1="82018" x2="79638" y2="82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10" y="2462555"/>
              <a:ext cx="417647" cy="43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14" descr="Компьютерные иконки Производство Символ, шестерни PNG | HotPNG">
            <a:extLst>
              <a:ext uri="{FF2B5EF4-FFF2-40B4-BE49-F238E27FC236}">
                <a16:creationId xmlns:a16="http://schemas.microsoft.com/office/drawing/2014/main" id="{92A6F3E8-1A74-B045-83A3-1C1A0B9F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25" b="90000" l="0" r="98875">
                        <a14:foregroundMark x1="30125" y1="18875" x2="30125" y2="18875"/>
                        <a14:foregroundMark x1="19625" y1="50000" x2="19625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5587" y="4599705"/>
            <a:ext cx="666735" cy="66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1B42020E-FA9F-3B45-8FF4-9F1E09C768C0}"/>
              </a:ext>
            </a:extLst>
          </p:cNvPr>
          <p:cNvSpPr/>
          <p:nvPr/>
        </p:nvSpPr>
        <p:spPr>
          <a:xfrm>
            <a:off x="8353518" y="2572827"/>
            <a:ext cx="1968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Предприниматели, </a:t>
            </a:r>
            <a:r>
              <a:rPr lang="ru-RU" sz="1200" b="1" dirty="0" err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техностартеры</a:t>
            </a:r>
            <a:endParaRPr lang="ru-RU" sz="1200" b="1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7D6EEDD3-5B7B-C341-8C17-A0DC62896727}"/>
              </a:ext>
            </a:extLst>
          </p:cNvPr>
          <p:cNvSpPr/>
          <p:nvPr/>
        </p:nvSpPr>
        <p:spPr>
          <a:xfrm>
            <a:off x="10042867" y="2447673"/>
            <a:ext cx="20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Сопровождение инновационного бизнеса</a:t>
            </a:r>
          </a:p>
        </p:txBody>
      </p:sp>
      <p:pic>
        <p:nvPicPr>
          <p:cNvPr id="96" name="Picture 16" descr="много коллаж, цифровой маркетинг контент-маркетинг маркетинговое ...">
            <a:extLst>
              <a:ext uri="{FF2B5EF4-FFF2-40B4-BE49-F238E27FC236}">
                <a16:creationId xmlns:a16="http://schemas.microsoft.com/office/drawing/2014/main" id="{A1C24A47-1C84-934A-95FA-C7A85B6E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8" b="96957" l="2935" r="96087">
                        <a14:foregroundMark x1="10543" y1="36232" x2="10543" y2="36232"/>
                        <a14:foregroundMark x1="9457" y1="41014" x2="9457" y2="41014"/>
                        <a14:foregroundMark x1="10761" y1="46087" x2="10761" y2="46087"/>
                        <a14:foregroundMark x1="18913" y1="27536" x2="18913" y2="27536"/>
                        <a14:foregroundMark x1="24674" y1="40580" x2="24674" y2="40580"/>
                        <a14:foregroundMark x1="30000" y1="57826" x2="30000" y2="57826"/>
                        <a14:foregroundMark x1="33152" y1="56232" x2="33152" y2="56232"/>
                        <a14:foregroundMark x1="32283" y1="52754" x2="32283" y2="52754"/>
                        <a14:foregroundMark x1="29022" y1="53333" x2="29022" y2="53333"/>
                        <a14:foregroundMark x1="28043" y1="49710" x2="28043" y2="49710"/>
                        <a14:foregroundMark x1="31739" y1="48841" x2="31739" y2="48841"/>
                        <a14:foregroundMark x1="30978" y1="44783" x2="30978" y2="44783"/>
                        <a14:foregroundMark x1="25217" y1="44203" x2="25217" y2="44203"/>
                        <a14:foregroundMark x1="25652" y1="48986" x2="25652" y2="48986"/>
                        <a14:foregroundMark x1="26196" y1="53913" x2="26196" y2="53913"/>
                        <a14:foregroundMark x1="24239" y1="45072" x2="24239" y2="45072"/>
                        <a14:foregroundMark x1="36739" y1="28261" x2="36739" y2="28261"/>
                        <a14:foregroundMark x1="57174" y1="22029" x2="57174" y2="22029"/>
                        <a14:foregroundMark x1="71413" y1="18116" x2="71413" y2="18116"/>
                        <a14:foregroundMark x1="80543" y1="40290" x2="80543" y2="40290"/>
                        <a14:foregroundMark x1="86739" y1="52464" x2="86739" y2="52464"/>
                        <a14:foregroundMark x1="88913" y1="74058" x2="88913" y2="74058"/>
                        <a14:foregroundMark x1="79891" y1="53623" x2="79891" y2="53623"/>
                        <a14:foregroundMark x1="74565" y1="75507" x2="74565" y2="75507"/>
                        <a14:foregroundMark x1="62826" y1="78696" x2="62826" y2="78696"/>
                        <a14:foregroundMark x1="58370" y1="82319" x2="58370" y2="82319"/>
                        <a14:foregroundMark x1="45652" y1="77826" x2="45652" y2="77826"/>
                        <a14:foregroundMark x1="45326" y1="84493" x2="45326" y2="84493"/>
                        <a14:foregroundMark x1="40543" y1="85507" x2="40543" y2="85507"/>
                        <a14:foregroundMark x1="38696" y1="80290" x2="38696" y2="80290"/>
                        <a14:foregroundMark x1="38152" y1="75507" x2="38152" y2="75507"/>
                        <a14:foregroundMark x1="32391" y1="76087" x2="32391" y2="76087"/>
                        <a14:foregroundMark x1="33587" y1="81739" x2="33587" y2="81739"/>
                        <a14:foregroundMark x1="27174" y1="81449" x2="27174" y2="81449"/>
                        <a14:foregroundMark x1="51739" y1="52754" x2="51739" y2="52754"/>
                        <a14:foregroundMark x1="52391" y1="37826" x2="52391" y2="37826"/>
                        <a14:backgroundMark x1="51957" y1="42029" x2="51957" y2="42029"/>
                        <a14:backgroundMark x1="59022" y1="59130" x2="59022" y2="59130"/>
                        <a14:backgroundMark x1="62609" y1="48986" x2="62609" y2="48986"/>
                        <a14:backgroundMark x1="61196" y1="51159" x2="61196" y2="51159"/>
                        <a14:backgroundMark x1="51848" y1="61739" x2="51848" y2="61739"/>
                        <a14:backgroundMark x1="46630" y1="42464" x2="46630" y2="4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4161" y="3072974"/>
            <a:ext cx="1024999" cy="7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8" descr="Как воплотить идею в успешный стартап / Блог компании Ackuna, Inc ...">
            <a:extLst>
              <a:ext uri="{FF2B5EF4-FFF2-40B4-BE49-F238E27FC236}">
                <a16:creationId xmlns:a16="http://schemas.microsoft.com/office/drawing/2014/main" id="{A4458674-4B47-AE43-A002-DA7BD334C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39" b="89803" l="2232" r="95982">
                        <a14:foregroundMark x1="14732" y1="18421" x2="14732" y2="18421"/>
                        <a14:foregroundMark x1="58705" y1="38487" x2="58705" y2="38487"/>
                        <a14:foregroundMark x1="59821" y1="40461" x2="59821" y2="40461"/>
                        <a14:foregroundMark x1="67634" y1="38816" x2="67634" y2="38816"/>
                        <a14:foregroundMark x1="33036" y1="41776" x2="33036" y2="41776"/>
                        <a14:foregroundMark x1="17188" y1="41447" x2="17188" y2="41447"/>
                        <a14:foregroundMark x1="18527" y1="27961" x2="18527" y2="27961"/>
                        <a14:foregroundMark x1="24330" y1="25987" x2="24330" y2="25987"/>
                        <a14:foregroundMark x1="31250" y1="26316" x2="31250" y2="26316"/>
                        <a14:foregroundMark x1="11384" y1="27303" x2="11384" y2="27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8427" y="4568083"/>
            <a:ext cx="837920" cy="56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DADDCB46-0727-AD4F-87B9-C42E1626E4C2}"/>
              </a:ext>
            </a:extLst>
          </p:cNvPr>
          <p:cNvSpPr/>
          <p:nvPr/>
        </p:nvSpPr>
        <p:spPr>
          <a:xfrm>
            <a:off x="8264507" y="5274595"/>
            <a:ext cx="1279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Венчурный бизнес</a:t>
            </a:r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1C85C9FF-DB8E-7842-AAEF-82172565A544}"/>
              </a:ext>
            </a:extLst>
          </p:cNvPr>
          <p:cNvSpPr/>
          <p:nvPr/>
        </p:nvSpPr>
        <p:spPr>
          <a:xfrm>
            <a:off x="10194008" y="5197014"/>
            <a:ext cx="192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Действующий бизнес</a:t>
            </a:r>
            <a:b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идея, </a:t>
            </a:r>
            <a:b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команда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E3E3C00C-5D23-1B96-A1F3-1785FFFEEA31}"/>
              </a:ext>
            </a:extLst>
          </p:cNvPr>
          <p:cNvSpPr/>
          <p:nvPr/>
        </p:nvSpPr>
        <p:spPr>
          <a:xfrm>
            <a:off x="1009163" y="3846853"/>
            <a:ext cx="2271637" cy="698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КОМАНДА ПРОЕКТА</a:t>
            </a:r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96227604-BA1E-AA72-042A-0339201B7992}"/>
              </a:ext>
            </a:extLst>
          </p:cNvPr>
          <p:cNvSpPr/>
          <p:nvPr/>
        </p:nvSpPr>
        <p:spPr>
          <a:xfrm>
            <a:off x="4888971" y="3640550"/>
            <a:ext cx="2271637" cy="698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КОМАНДА ПРОЕКТА</a:t>
            </a:r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32948DA3-4C67-A39B-0A92-7089704D8445}"/>
              </a:ext>
            </a:extLst>
          </p:cNvPr>
          <p:cNvSpPr/>
          <p:nvPr/>
        </p:nvSpPr>
        <p:spPr>
          <a:xfrm>
            <a:off x="8916526" y="3755636"/>
            <a:ext cx="2271637" cy="698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КОМАНДА ПРОЕКТА</a:t>
            </a: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90DB2B64-E69A-4384-3377-C12FE863BF5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452" y="4609151"/>
            <a:ext cx="587863" cy="587863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A0E40A9-5D50-91BC-BE86-45C943135DC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813" y="3053634"/>
            <a:ext cx="532060" cy="53206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D13F9721-FF3B-EBC0-591B-D7D951FC37EE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498" y="4456454"/>
            <a:ext cx="813271" cy="813271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B1CA0E89-5E8B-9A8D-5ADD-8FAEE42BC424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51" y="3204831"/>
            <a:ext cx="540061" cy="540061"/>
          </a:xfrm>
          <a:prstGeom prst="rect">
            <a:avLst/>
          </a:prstGeom>
        </p:spPr>
      </p:pic>
      <p:sp>
        <p:nvSpPr>
          <p:cNvPr id="55" name="Шеврон 107">
            <a:extLst>
              <a:ext uri="{FF2B5EF4-FFF2-40B4-BE49-F238E27FC236}">
                <a16:creationId xmlns:a16="http://schemas.microsoft.com/office/drawing/2014/main" id="{AD71E877-B862-0545-9799-ABCDF8FDA587}"/>
              </a:ext>
            </a:extLst>
          </p:cNvPr>
          <p:cNvSpPr/>
          <p:nvPr/>
        </p:nvSpPr>
        <p:spPr>
          <a:xfrm rot="1754568">
            <a:off x="1101662" y="3452533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9" name="Шеврон 107">
            <a:extLst>
              <a:ext uri="{FF2B5EF4-FFF2-40B4-BE49-F238E27FC236}">
                <a16:creationId xmlns:a16="http://schemas.microsoft.com/office/drawing/2014/main" id="{C98671CE-6D66-7547-AC71-2E0FF4D5DE5C}"/>
              </a:ext>
            </a:extLst>
          </p:cNvPr>
          <p:cNvSpPr/>
          <p:nvPr/>
        </p:nvSpPr>
        <p:spPr>
          <a:xfrm rot="7678074">
            <a:off x="2110292" y="3294835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Шеврон 107">
            <a:extLst>
              <a:ext uri="{FF2B5EF4-FFF2-40B4-BE49-F238E27FC236}">
                <a16:creationId xmlns:a16="http://schemas.microsoft.com/office/drawing/2014/main" id="{2559E586-8828-5541-AF3B-F41C70D929D2}"/>
              </a:ext>
            </a:extLst>
          </p:cNvPr>
          <p:cNvSpPr/>
          <p:nvPr/>
        </p:nvSpPr>
        <p:spPr>
          <a:xfrm rot="18949529">
            <a:off x="1161638" y="4763010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Шеврон 107">
            <a:extLst>
              <a:ext uri="{FF2B5EF4-FFF2-40B4-BE49-F238E27FC236}">
                <a16:creationId xmlns:a16="http://schemas.microsoft.com/office/drawing/2014/main" id="{1C63EAB9-B762-2547-8841-D81129A20856}"/>
              </a:ext>
            </a:extLst>
          </p:cNvPr>
          <p:cNvSpPr/>
          <p:nvPr/>
        </p:nvSpPr>
        <p:spPr>
          <a:xfrm rot="2724648">
            <a:off x="2603516" y="4833925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Шеврон 107">
            <a:extLst>
              <a:ext uri="{FF2B5EF4-FFF2-40B4-BE49-F238E27FC236}">
                <a16:creationId xmlns:a16="http://schemas.microsoft.com/office/drawing/2014/main" id="{7E795F0E-7AB1-3E4A-BFDA-F975390503D9}"/>
              </a:ext>
            </a:extLst>
          </p:cNvPr>
          <p:cNvSpPr/>
          <p:nvPr/>
        </p:nvSpPr>
        <p:spPr>
          <a:xfrm rot="2704660">
            <a:off x="4920777" y="3407464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Шеврон 107">
            <a:extLst>
              <a:ext uri="{FF2B5EF4-FFF2-40B4-BE49-F238E27FC236}">
                <a16:creationId xmlns:a16="http://schemas.microsoft.com/office/drawing/2014/main" id="{836040EE-8125-764A-905D-8C6E0920216D}"/>
              </a:ext>
            </a:extLst>
          </p:cNvPr>
          <p:cNvSpPr/>
          <p:nvPr/>
        </p:nvSpPr>
        <p:spPr>
          <a:xfrm rot="8589527">
            <a:off x="6838112" y="3402005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5" name="Шеврон 107">
            <a:extLst>
              <a:ext uri="{FF2B5EF4-FFF2-40B4-BE49-F238E27FC236}">
                <a16:creationId xmlns:a16="http://schemas.microsoft.com/office/drawing/2014/main" id="{E3A6F128-9382-2642-A5DD-A87E4CE2F1A2}"/>
              </a:ext>
            </a:extLst>
          </p:cNvPr>
          <p:cNvSpPr/>
          <p:nvPr/>
        </p:nvSpPr>
        <p:spPr>
          <a:xfrm rot="18212207">
            <a:off x="5194188" y="4486184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6" name="Шеврон 107">
            <a:extLst>
              <a:ext uri="{FF2B5EF4-FFF2-40B4-BE49-F238E27FC236}">
                <a16:creationId xmlns:a16="http://schemas.microsoft.com/office/drawing/2014/main" id="{C84B3E2C-2AFE-2446-B73D-CAA52CB080EE}"/>
              </a:ext>
            </a:extLst>
          </p:cNvPr>
          <p:cNvSpPr/>
          <p:nvPr/>
        </p:nvSpPr>
        <p:spPr>
          <a:xfrm rot="3872971">
            <a:off x="6527581" y="4568522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8" name="Шеврон 107">
            <a:extLst>
              <a:ext uri="{FF2B5EF4-FFF2-40B4-BE49-F238E27FC236}">
                <a16:creationId xmlns:a16="http://schemas.microsoft.com/office/drawing/2014/main" id="{22E2835F-0F53-9B43-AC3D-7424332F2665}"/>
              </a:ext>
            </a:extLst>
          </p:cNvPr>
          <p:cNvSpPr/>
          <p:nvPr/>
        </p:nvSpPr>
        <p:spPr>
          <a:xfrm rot="3414574">
            <a:off x="9076010" y="3243232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9" name="Шеврон 107">
            <a:extLst>
              <a:ext uri="{FF2B5EF4-FFF2-40B4-BE49-F238E27FC236}">
                <a16:creationId xmlns:a16="http://schemas.microsoft.com/office/drawing/2014/main" id="{34791073-2F41-CF46-A065-C5AF5D88AE00}"/>
              </a:ext>
            </a:extLst>
          </p:cNvPr>
          <p:cNvSpPr/>
          <p:nvPr/>
        </p:nvSpPr>
        <p:spPr>
          <a:xfrm rot="7100638">
            <a:off x="10429670" y="3205638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0" name="Шеврон 107">
            <a:extLst>
              <a:ext uri="{FF2B5EF4-FFF2-40B4-BE49-F238E27FC236}">
                <a16:creationId xmlns:a16="http://schemas.microsoft.com/office/drawing/2014/main" id="{45DAFDDC-7F58-D84F-9AA1-4E4D792C944F}"/>
              </a:ext>
            </a:extLst>
          </p:cNvPr>
          <p:cNvSpPr/>
          <p:nvPr/>
        </p:nvSpPr>
        <p:spPr>
          <a:xfrm rot="18212207">
            <a:off x="9101321" y="4663252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1" name="Шеврон 107">
            <a:extLst>
              <a:ext uri="{FF2B5EF4-FFF2-40B4-BE49-F238E27FC236}">
                <a16:creationId xmlns:a16="http://schemas.microsoft.com/office/drawing/2014/main" id="{2122D702-469C-F94E-A813-08EE4D50B394}"/>
              </a:ext>
            </a:extLst>
          </p:cNvPr>
          <p:cNvSpPr/>
          <p:nvPr/>
        </p:nvSpPr>
        <p:spPr>
          <a:xfrm rot="3872971">
            <a:off x="10193188" y="4696917"/>
            <a:ext cx="517514" cy="325022"/>
          </a:xfrm>
          <a:custGeom>
            <a:avLst/>
            <a:gdLst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270325 w 1305735"/>
              <a:gd name="connsiteY5" fmla="*/ 270325 h 540649"/>
              <a:gd name="connsiteX6" fmla="*/ 0 w 1305735"/>
              <a:gd name="connsiteY6" fmla="*/ 0 h 540649"/>
              <a:gd name="connsiteX0" fmla="*/ 0 w 1305735"/>
              <a:gd name="connsiteY0" fmla="*/ 0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0 w 1305735"/>
              <a:gd name="connsiteY5" fmla="*/ 0 h 540649"/>
              <a:gd name="connsiteX0" fmla="*/ 969579 w 1305735"/>
              <a:gd name="connsiteY0" fmla="*/ 299544 h 540649"/>
              <a:gd name="connsiteX1" fmla="*/ 1035411 w 1305735"/>
              <a:gd name="connsiteY1" fmla="*/ 0 h 540649"/>
              <a:gd name="connsiteX2" fmla="*/ 1305735 w 1305735"/>
              <a:gd name="connsiteY2" fmla="*/ 270325 h 540649"/>
              <a:gd name="connsiteX3" fmla="*/ 1035411 w 1305735"/>
              <a:gd name="connsiteY3" fmla="*/ 540649 h 540649"/>
              <a:gd name="connsiteX4" fmla="*/ 0 w 1305735"/>
              <a:gd name="connsiteY4" fmla="*/ 540649 h 540649"/>
              <a:gd name="connsiteX5" fmla="*/ 969579 w 1305735"/>
              <a:gd name="connsiteY5" fmla="*/ 299544 h 540649"/>
              <a:gd name="connsiteX0" fmla="*/ 0 w 336156"/>
              <a:gd name="connsiteY0" fmla="*/ 299544 h 540649"/>
              <a:gd name="connsiteX1" fmla="*/ 65832 w 336156"/>
              <a:gd name="connsiteY1" fmla="*/ 0 h 540649"/>
              <a:gd name="connsiteX2" fmla="*/ 336156 w 336156"/>
              <a:gd name="connsiteY2" fmla="*/ 270325 h 540649"/>
              <a:gd name="connsiteX3" fmla="*/ 65832 w 336156"/>
              <a:gd name="connsiteY3" fmla="*/ 540649 h 540649"/>
              <a:gd name="connsiteX4" fmla="*/ 0 w 336156"/>
              <a:gd name="connsiteY4" fmla="*/ 299544 h 540649"/>
              <a:gd name="connsiteX0" fmla="*/ 785506 w 1121662"/>
              <a:gd name="connsiteY0" fmla="*/ 299544 h 666773"/>
              <a:gd name="connsiteX1" fmla="*/ 851338 w 1121662"/>
              <a:gd name="connsiteY1" fmla="*/ 0 h 666773"/>
              <a:gd name="connsiteX2" fmla="*/ 1121662 w 1121662"/>
              <a:gd name="connsiteY2" fmla="*/ 270325 h 666773"/>
              <a:gd name="connsiteX3" fmla="*/ 0 w 1121662"/>
              <a:gd name="connsiteY3" fmla="*/ 666773 h 666773"/>
              <a:gd name="connsiteX4" fmla="*/ 785506 w 1121662"/>
              <a:gd name="connsiteY4" fmla="*/ 299544 h 666773"/>
              <a:gd name="connsiteX0" fmla="*/ 856451 w 1192607"/>
              <a:gd name="connsiteY0" fmla="*/ 283778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856451 w 1192607"/>
              <a:gd name="connsiteY4" fmla="*/ 283778 h 651007"/>
              <a:gd name="connsiteX0" fmla="*/ 422900 w 1192607"/>
              <a:gd name="connsiteY0" fmla="*/ 291660 h 651007"/>
              <a:gd name="connsiteX1" fmla="*/ 0 w 1192607"/>
              <a:gd name="connsiteY1" fmla="*/ 0 h 651007"/>
              <a:gd name="connsiteX2" fmla="*/ 1192607 w 1192607"/>
              <a:gd name="connsiteY2" fmla="*/ 254559 h 651007"/>
              <a:gd name="connsiteX3" fmla="*/ 70945 w 1192607"/>
              <a:gd name="connsiteY3" fmla="*/ 651007 h 651007"/>
              <a:gd name="connsiteX4" fmla="*/ 422900 w 1192607"/>
              <a:gd name="connsiteY4" fmla="*/ 291660 h 651007"/>
              <a:gd name="connsiteX0" fmla="*/ 422900 w 1192607"/>
              <a:gd name="connsiteY0" fmla="*/ 291660 h 643124"/>
              <a:gd name="connsiteX1" fmla="*/ 0 w 1192607"/>
              <a:gd name="connsiteY1" fmla="*/ 0 h 643124"/>
              <a:gd name="connsiteX2" fmla="*/ 1192607 w 1192607"/>
              <a:gd name="connsiteY2" fmla="*/ 254559 h 643124"/>
              <a:gd name="connsiteX3" fmla="*/ 23648 w 1192607"/>
              <a:gd name="connsiteY3" fmla="*/ 643124 h 643124"/>
              <a:gd name="connsiteX4" fmla="*/ 422900 w 1192607"/>
              <a:gd name="connsiteY4" fmla="*/ 291660 h 64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607" h="643124">
                <a:moveTo>
                  <a:pt x="422900" y="291660"/>
                </a:moveTo>
                <a:lnTo>
                  <a:pt x="0" y="0"/>
                </a:lnTo>
                <a:lnTo>
                  <a:pt x="1192607" y="254559"/>
                </a:lnTo>
                <a:lnTo>
                  <a:pt x="23648" y="643124"/>
                </a:lnTo>
                <a:lnTo>
                  <a:pt x="422900" y="29166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6A13ECEE-E4E6-9640-9112-22B22A9A5FFA}"/>
              </a:ext>
            </a:extLst>
          </p:cNvPr>
          <p:cNvSpPr/>
          <p:nvPr/>
        </p:nvSpPr>
        <p:spPr>
          <a:xfrm>
            <a:off x="0" y="9179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2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D48F00B-0112-074E-8D73-EF206359A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789" y="71236"/>
            <a:ext cx="2580511" cy="863264"/>
          </a:xfrm>
          <a:prstGeom prst="rect">
            <a:avLst/>
          </a:prstGeom>
        </p:spPr>
      </p:pic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411256" y="58915"/>
            <a:ext cx="10897585" cy="685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22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Проектный офис для научно-технических проектов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A8AB85B-66EC-B844-AFE9-1557AE985803}"/>
              </a:ext>
            </a:extLst>
          </p:cNvPr>
          <p:cNvSpPr txBox="1">
            <a:spLocks/>
          </p:cNvSpPr>
          <p:nvPr/>
        </p:nvSpPr>
        <p:spPr>
          <a:xfrm>
            <a:off x="596222" y="855381"/>
            <a:ext cx="10669646" cy="1084185"/>
          </a:xfrm>
          <a:prstGeom prst="roundRect">
            <a:avLst/>
          </a:prstGeom>
          <a:solidFill>
            <a:srgbClr val="ACBCD9"/>
          </a:solidFill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85000" lnSpcReduction="10000"/>
          </a:bodyPr>
          <a:lstStyle>
            <a:lvl1pPr marL="457200" marR="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  <a:sym typeface="Fira Sans"/>
              </a:defRPr>
            </a:lvl1pPr>
            <a:lvl2pPr marL="914400" marR="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55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Необходимо формирование новых комплексных подходов к управлению ключевыми проектами (крупные суммы, стратегические заказчики)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ED94CF-EAE2-0145-9786-29D2450548C8}"/>
              </a:ext>
            </a:extLst>
          </p:cNvPr>
          <p:cNvSpPr txBox="1"/>
          <p:nvPr/>
        </p:nvSpPr>
        <p:spPr>
          <a:xfrm>
            <a:off x="4618092" y="2578462"/>
            <a:ext cx="2853843" cy="707886"/>
          </a:xfrm>
          <a:prstGeom prst="rect">
            <a:avLst/>
          </a:prstGeom>
          <a:solidFill>
            <a:srgbClr val="ACBCD9"/>
          </a:solidFill>
          <a:ln w="190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Администратор 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7B3ED7-B0A0-A845-AFF7-7051185453B5}"/>
              </a:ext>
            </a:extLst>
          </p:cNvPr>
          <p:cNvSpPr txBox="1"/>
          <p:nvPr/>
        </p:nvSpPr>
        <p:spPr>
          <a:xfrm>
            <a:off x="2595995" y="2505050"/>
            <a:ext cx="1482796" cy="338554"/>
          </a:xfrm>
          <a:prstGeom prst="rect">
            <a:avLst/>
          </a:prstGeom>
          <a:solidFill>
            <a:srgbClr val="FFFFFF"/>
          </a:solidFill>
          <a:ln w="190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Заказчик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ED3ED-A47C-B148-A3FD-8D6FAFD0FB54}"/>
              </a:ext>
            </a:extLst>
          </p:cNvPr>
          <p:cNvSpPr txBox="1"/>
          <p:nvPr/>
        </p:nvSpPr>
        <p:spPr>
          <a:xfrm>
            <a:off x="8566511" y="2439397"/>
            <a:ext cx="2064555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Инвестор, кредитор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F45E5-E29C-574B-A296-9D29B060B1A5}"/>
              </a:ext>
            </a:extLst>
          </p:cNvPr>
          <p:cNvSpPr txBox="1"/>
          <p:nvPr/>
        </p:nvSpPr>
        <p:spPr>
          <a:xfrm>
            <a:off x="7951104" y="3578801"/>
            <a:ext cx="3314764" cy="2062103"/>
          </a:xfrm>
          <a:prstGeom prst="rect">
            <a:avLst/>
          </a:prstGeom>
          <a:solidFill>
            <a:srgbClr val="214C9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юрист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экономист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представитель заказчика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контрактная служба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проректор по НР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F09D9-7BA4-F245-AE4B-33C544E89674}"/>
              </a:ext>
            </a:extLst>
          </p:cNvPr>
          <p:cNvSpPr txBox="1"/>
          <p:nvPr/>
        </p:nvSpPr>
        <p:spPr>
          <a:xfrm>
            <a:off x="7726382" y="3473537"/>
            <a:ext cx="1857522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b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Аналитик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662FD-81E5-C24D-BF85-06B5C1189F92}"/>
              </a:ext>
            </a:extLst>
          </p:cNvPr>
          <p:cNvSpPr txBox="1"/>
          <p:nvPr/>
        </p:nvSpPr>
        <p:spPr>
          <a:xfrm>
            <a:off x="677272" y="3720930"/>
            <a:ext cx="3314764" cy="2062103"/>
          </a:xfrm>
          <a:prstGeom prst="rect">
            <a:avLst/>
          </a:prstGeom>
          <a:solidFill>
            <a:srgbClr val="214C9B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ru-RU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научная команда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научная команда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технические специалисты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центры коллективного пользования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C79D1-2C6B-C245-86B5-435A439225B3}"/>
              </a:ext>
            </a:extLst>
          </p:cNvPr>
          <p:cNvSpPr txBox="1"/>
          <p:nvPr/>
        </p:nvSpPr>
        <p:spPr>
          <a:xfrm>
            <a:off x="2017193" y="3400222"/>
            <a:ext cx="2195340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sz="16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Научный руководитель проекта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8F7BF-F095-DB42-A120-DA5913997D1A}"/>
              </a:ext>
            </a:extLst>
          </p:cNvPr>
          <p:cNvSpPr txBox="1"/>
          <p:nvPr/>
        </p:nvSpPr>
        <p:spPr>
          <a:xfrm>
            <a:off x="410393" y="5783033"/>
            <a:ext cx="3681973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Научно-техническая команда проекта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0738A-FC72-1B4B-BF85-F5AC8C640AD2}"/>
              </a:ext>
            </a:extLst>
          </p:cNvPr>
          <p:cNvSpPr txBox="1"/>
          <p:nvPr/>
        </p:nvSpPr>
        <p:spPr>
          <a:xfrm>
            <a:off x="7908130" y="5726472"/>
            <a:ext cx="340071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Команда управления проектом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CE79704-4F80-8F4F-9F12-AC3D46AE5250}"/>
              </a:ext>
            </a:extLst>
          </p:cNvPr>
          <p:cNvCxnSpPr>
            <a:cxnSpLocks/>
          </p:cNvCxnSpPr>
          <p:nvPr/>
        </p:nvCxnSpPr>
        <p:spPr>
          <a:xfrm>
            <a:off x="4130861" y="2723854"/>
            <a:ext cx="563746" cy="361950"/>
          </a:xfrm>
          <a:prstGeom prst="straightConnector1">
            <a:avLst/>
          </a:prstGeom>
          <a:ln w="38100">
            <a:solidFill>
              <a:srgbClr val="214C9B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2C7F6AE-579B-EF4D-B123-9958323BCED6}"/>
              </a:ext>
            </a:extLst>
          </p:cNvPr>
          <p:cNvCxnSpPr/>
          <p:nvPr/>
        </p:nvCxnSpPr>
        <p:spPr>
          <a:xfrm>
            <a:off x="7162945" y="3316259"/>
            <a:ext cx="514205" cy="434210"/>
          </a:xfrm>
          <a:prstGeom prst="straightConnector1">
            <a:avLst/>
          </a:prstGeom>
          <a:ln w="38100">
            <a:solidFill>
              <a:srgbClr val="214C9B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E3C4161-B946-3440-B56F-482A13623ADD}"/>
              </a:ext>
            </a:extLst>
          </p:cNvPr>
          <p:cNvCxnSpPr/>
          <p:nvPr/>
        </p:nvCxnSpPr>
        <p:spPr>
          <a:xfrm flipH="1">
            <a:off x="4304882" y="3331072"/>
            <a:ext cx="439976" cy="335694"/>
          </a:xfrm>
          <a:prstGeom prst="straightConnector1">
            <a:avLst/>
          </a:prstGeom>
          <a:ln w="38100">
            <a:solidFill>
              <a:srgbClr val="214C9B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7AA120A-D13A-144C-A8B6-F66278F9106E}"/>
              </a:ext>
            </a:extLst>
          </p:cNvPr>
          <p:cNvCxnSpPr/>
          <p:nvPr/>
        </p:nvCxnSpPr>
        <p:spPr>
          <a:xfrm flipH="1">
            <a:off x="4212533" y="4902204"/>
            <a:ext cx="3513850" cy="0"/>
          </a:xfrm>
          <a:prstGeom prst="straightConnector1">
            <a:avLst/>
          </a:prstGeom>
          <a:ln w="38100">
            <a:solidFill>
              <a:srgbClr val="214C9B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иллюстрация телефона, компьютерные иконки Escobar, значок вызова ...">
            <a:extLst>
              <a:ext uri="{FF2B5EF4-FFF2-40B4-BE49-F238E27FC236}">
                <a16:creationId xmlns:a16="http://schemas.microsoft.com/office/drawing/2014/main" id="{A3C3F1FF-C23F-8841-9A0C-F5C27867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3778" l="2222" r="97778">
                        <a14:foregroundMark x1="37778" y1="12444" x2="25333" y2="12444"/>
                        <a14:foregroundMark x1="25778" y1="15111" x2="15556" y2="22222"/>
                        <a14:foregroundMark x1="14222" y1="24444" x2="8444" y2="33333"/>
                        <a14:foregroundMark x1="9333" y1="35556" x2="7556" y2="45333"/>
                        <a14:foregroundMark x1="5778" y1="45333" x2="8444" y2="59556"/>
                        <a14:foregroundMark x1="8444" y1="61778" x2="14667" y2="71556"/>
                        <a14:foregroundMark x1="10667" y1="68444" x2="22222" y2="83111"/>
                        <a14:foregroundMark x1="21333" y1="84444" x2="36889" y2="90667"/>
                        <a14:foregroundMark x1="36889" y1="91111" x2="48889" y2="92889"/>
                        <a14:foregroundMark x1="46667" y1="91111" x2="62667" y2="92444"/>
                        <a14:foregroundMark x1="62222" y1="90667" x2="73778" y2="86667"/>
                        <a14:foregroundMark x1="73778" y1="86667" x2="83556" y2="75111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165" y="2906700"/>
            <a:ext cx="430426" cy="4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18E2FA-7543-5545-AA60-49B93A0A1F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3481" y="2022694"/>
            <a:ext cx="382942" cy="3749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1DB777-DC6C-0140-87B6-A6CC53D8A6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0" b="96266" l="5000" r="91786">
                        <a14:foregroundMark x1="11071" y1="72614" x2="24286" y2="73444"/>
                        <a14:foregroundMark x1="33214" y1="73029" x2="33214" y2="73029"/>
                        <a14:foregroundMark x1="55714" y1="73859" x2="55714" y2="73859"/>
                        <a14:foregroundMark x1="71429" y1="73444" x2="71429" y2="73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588" y="2149020"/>
            <a:ext cx="525163" cy="452015"/>
          </a:xfrm>
          <a:prstGeom prst="rect">
            <a:avLst/>
          </a:prstGeom>
        </p:spPr>
      </p:pic>
      <p:pic>
        <p:nvPicPr>
          <p:cNvPr id="26" name="Picture 4" descr="иллюстрация телефона, компьютерные иконки Escobar, значок вызова ...">
            <a:extLst>
              <a:ext uri="{FF2B5EF4-FFF2-40B4-BE49-F238E27FC236}">
                <a16:creationId xmlns:a16="http://schemas.microsoft.com/office/drawing/2014/main" id="{CF4CCE79-7C1A-D34E-AC97-E4BA9C42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9" b="93778" l="2222" r="97778">
                        <a14:foregroundMark x1="37778" y1="12444" x2="25333" y2="12444"/>
                        <a14:foregroundMark x1="25778" y1="15111" x2="15556" y2="22222"/>
                        <a14:foregroundMark x1="14222" y1="24444" x2="8444" y2="33333"/>
                        <a14:foregroundMark x1="9333" y1="35556" x2="7556" y2="45333"/>
                        <a14:foregroundMark x1="5778" y1="45333" x2="8444" y2="59556"/>
                        <a14:foregroundMark x1="8444" y1="61778" x2="14667" y2="71556"/>
                        <a14:foregroundMark x1="10667" y1="68444" x2="22222" y2="83111"/>
                        <a14:foregroundMark x1="21333" y1="84444" x2="36889" y2="90667"/>
                        <a14:foregroundMark x1="36889" y1="91111" x2="48889" y2="92889"/>
                        <a14:foregroundMark x1="46667" y1="91111" x2="62667" y2="92444"/>
                        <a14:foregroundMark x1="62222" y1="90667" x2="73778" y2="86667"/>
                        <a14:foregroundMark x1="73778" y1="86667" x2="83556" y2="75111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807" y="3024520"/>
            <a:ext cx="426753" cy="4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089355D-9D15-1B40-A8CE-9C873F5C25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562" y="3667984"/>
            <a:ext cx="404130" cy="39572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E344B15-92EE-C84D-A01B-8670B0B4F9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5459" y="2035851"/>
            <a:ext cx="357254" cy="34982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2DFED0F-19AE-9E4C-86D7-A86252EFBAC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30" b="96266" l="5000" r="91786">
                        <a14:foregroundMark x1="11071" y1="72614" x2="24286" y2="73444"/>
                        <a14:foregroundMark x1="33214" y1="73029" x2="33214" y2="73029"/>
                        <a14:foregroundMark x1="55714" y1="73859" x2="55714" y2="73859"/>
                        <a14:foregroundMark x1="71429" y1="73444" x2="71429" y2="7344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351" y="2088193"/>
            <a:ext cx="498283" cy="428879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96B68D0-BBE8-8AFB-55D8-8EC689A16162}"/>
              </a:ext>
            </a:extLst>
          </p:cNvPr>
          <p:cNvCxnSpPr>
            <a:cxnSpLocks/>
          </p:cNvCxnSpPr>
          <p:nvPr/>
        </p:nvCxnSpPr>
        <p:spPr>
          <a:xfrm flipV="1">
            <a:off x="7589556" y="2680514"/>
            <a:ext cx="891805" cy="147189"/>
          </a:xfrm>
          <a:prstGeom prst="straightConnector1">
            <a:avLst/>
          </a:prstGeom>
          <a:ln w="38100">
            <a:solidFill>
              <a:srgbClr val="214C9B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655CEDD-CA9B-A74B-A5A3-F304831FAD4C}"/>
              </a:ext>
            </a:extLst>
          </p:cNvPr>
          <p:cNvSpPr/>
          <p:nvPr/>
        </p:nvSpPr>
        <p:spPr>
          <a:xfrm>
            <a:off x="1" y="6662646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6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830" y="3510446"/>
            <a:ext cx="475564" cy="4337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6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7671" y="2013167"/>
            <a:ext cx="475564" cy="4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9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AEDB48-0412-FB40-8755-4E163622F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44" y="0"/>
            <a:ext cx="12197444" cy="6858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C08B034-0630-4846-AC7F-D870C6B2C2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6AA0F3F-E760-F344-BFA5-7ED1D442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20346"/>
            <a:ext cx="11150599" cy="705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Системное развитие кадрового потенциала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C1178-E47F-014C-91F5-98AC2F3B7A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06" y="1024910"/>
            <a:ext cx="11316293" cy="56704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87153-7851-7849-B797-8FA3B0D39F2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421" y="279945"/>
            <a:ext cx="1731461" cy="6866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478A1C-D829-0140-A0D6-7789670670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60510"/>
          <a:stretch/>
        </p:blipFill>
        <p:spPr>
          <a:xfrm>
            <a:off x="9245616" y="101597"/>
            <a:ext cx="978687" cy="9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5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83628D-A427-6F4B-8019-5E8DA5B5F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505D323-966F-324A-9AA9-D8D900AB9E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89CA57C-EF99-634E-ADCE-DB47ABE1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75" y="156405"/>
            <a:ext cx="11609489" cy="7425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Ограничения реализации научного проекта</a:t>
            </a:r>
          </a:p>
        </p:txBody>
      </p:sp>
      <p:sp>
        <p:nvSpPr>
          <p:cNvPr id="14" name="Прямоугольник: скругленные углы 24">
            <a:extLst>
              <a:ext uri="{FF2B5EF4-FFF2-40B4-BE49-F238E27FC236}">
                <a16:creationId xmlns:a16="http://schemas.microsoft.com/office/drawing/2014/main" id="{A79AAB94-3548-EC4E-83C5-6EB14EC44AFC}"/>
              </a:ext>
            </a:extLst>
          </p:cNvPr>
          <p:cNvSpPr/>
          <p:nvPr/>
        </p:nvSpPr>
        <p:spPr>
          <a:xfrm>
            <a:off x="838199" y="1108952"/>
            <a:ext cx="10515600" cy="5389126"/>
          </a:xfrm>
          <a:prstGeom prst="roundRect">
            <a:avLst>
              <a:gd name="adj" fmla="val 124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FC49DF-0041-F14C-A986-2087FA571A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6"/>
          <a:stretch/>
        </p:blipFill>
        <p:spPr>
          <a:xfrm>
            <a:off x="6938901" y="1211949"/>
            <a:ext cx="3544314" cy="50761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FB05B4-15D0-6942-90D8-DF8DE91455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9265" y="1291608"/>
            <a:ext cx="3838332" cy="49964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13E792-E78C-554B-8DB2-148070E8969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421" y="279945"/>
            <a:ext cx="1731461" cy="6866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6E4C0F-E798-B54B-8971-595836BD6C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60510"/>
          <a:stretch/>
        </p:blipFill>
        <p:spPr>
          <a:xfrm>
            <a:off x="9245616" y="101597"/>
            <a:ext cx="978687" cy="9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8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292106" y="225424"/>
            <a:ext cx="11533506" cy="685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Разрывы в логике </a:t>
            </a:r>
            <a:r>
              <a:rPr lang="en-US" sz="28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TRL</a:t>
            </a:r>
            <a:endParaRPr lang="ru-RU" sz="2800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E46B132D-8A2C-094F-8935-743EBD5E9F23}"/>
              </a:ext>
            </a:extLst>
          </p:cNvPr>
          <p:cNvCxnSpPr>
            <a:cxnSpLocks/>
          </p:cNvCxnSpPr>
          <p:nvPr/>
        </p:nvCxnSpPr>
        <p:spPr>
          <a:xfrm>
            <a:off x="10567934" y="2528900"/>
            <a:ext cx="0" cy="27003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84D0B2D-BDF2-D845-A59A-FEA1A89AF65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19634" y="5265051"/>
            <a:ext cx="0" cy="32403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DE4E8B5-BC2C-1143-A35C-3F1C0D27A6C5}"/>
              </a:ext>
            </a:extLst>
          </p:cNvPr>
          <p:cNvSpPr txBox="1">
            <a:spLocks/>
          </p:cNvSpPr>
          <p:nvPr/>
        </p:nvSpPr>
        <p:spPr>
          <a:xfrm>
            <a:off x="6875062" y="1517224"/>
            <a:ext cx="4932548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25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Анализ рисков, инвестиций и прибыли в зависимости от стадии технологической </a:t>
            </a:r>
            <a:r>
              <a:rPr lang="ru-RU" sz="2000" b="1">
                <a:solidFill>
                  <a:srgbClr val="1F4A9A"/>
                </a:solidFill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готовности проекта</a:t>
            </a:r>
            <a:endParaRPr lang="ru-RU" sz="2000" b="1" dirty="0">
              <a:solidFill>
                <a:srgbClr val="1F4A9A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1FCC091-0D4E-8F43-8AF3-9A85CD52457B}"/>
              </a:ext>
            </a:extLst>
          </p:cNvPr>
          <p:cNvSpPr/>
          <p:nvPr/>
        </p:nvSpPr>
        <p:spPr>
          <a:xfrm>
            <a:off x="6947070" y="2528900"/>
            <a:ext cx="4788532" cy="27003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CD48D9EF-B113-AB4E-A37A-1DED5CD57F0A}"/>
              </a:ext>
            </a:extLst>
          </p:cNvPr>
          <p:cNvCxnSpPr>
            <a:cxnSpLocks/>
          </p:cNvCxnSpPr>
          <p:nvPr/>
        </p:nvCxnSpPr>
        <p:spPr>
          <a:xfrm>
            <a:off x="9323334" y="2528900"/>
            <a:ext cx="0" cy="27003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9F482455-B083-9D4F-99AC-41CA84B8002D}"/>
              </a:ext>
            </a:extLst>
          </p:cNvPr>
          <p:cNvCxnSpPr>
            <a:cxnSpLocks/>
          </p:cNvCxnSpPr>
          <p:nvPr/>
        </p:nvCxnSpPr>
        <p:spPr>
          <a:xfrm>
            <a:off x="8135202" y="2528900"/>
            <a:ext cx="0" cy="27003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28123C2-57DB-BB4F-BC23-08F4EB0F29C7}"/>
              </a:ext>
            </a:extLst>
          </p:cNvPr>
          <p:cNvSpPr txBox="1"/>
          <p:nvPr/>
        </p:nvSpPr>
        <p:spPr>
          <a:xfrm>
            <a:off x="7055082" y="4937821"/>
            <a:ext cx="820159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r>
              <a:rPr lang="ru-RU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Риски</a:t>
            </a:r>
          </a:p>
        </p:txBody>
      </p:sp>
      <p:sp>
        <p:nvSpPr>
          <p:cNvPr id="38" name="Прямоугольный треугольник 37">
            <a:extLst>
              <a:ext uri="{FF2B5EF4-FFF2-40B4-BE49-F238E27FC236}">
                <a16:creationId xmlns:a16="http://schemas.microsoft.com/office/drawing/2014/main" id="{13186D67-BD26-D244-B2A6-F2B49FC89ACC}"/>
              </a:ext>
            </a:extLst>
          </p:cNvPr>
          <p:cNvSpPr/>
          <p:nvPr/>
        </p:nvSpPr>
        <p:spPr>
          <a:xfrm>
            <a:off x="7055082" y="2924944"/>
            <a:ext cx="4608512" cy="2025142"/>
          </a:xfrm>
          <a:prstGeom prst="rtTriangle">
            <a:avLst/>
          </a:prstGeom>
          <a:solidFill>
            <a:srgbClr val="1F4A9A">
              <a:alpha val="15000"/>
            </a:srgbClr>
          </a:solidFill>
          <a:ln w="38100">
            <a:solidFill>
              <a:srgbClr val="214C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rgbClr val="1F4A9A"/>
              </a:solidFill>
            </a:endParaRPr>
          </a:p>
        </p:txBody>
      </p:sp>
      <p:sp>
        <p:nvSpPr>
          <p:cNvPr id="39" name="Прямоугольный треугольник 38">
            <a:extLst>
              <a:ext uri="{FF2B5EF4-FFF2-40B4-BE49-F238E27FC236}">
                <a16:creationId xmlns:a16="http://schemas.microsoft.com/office/drawing/2014/main" id="{775340F8-D979-DD4A-ADC5-4FFBF21D81BA}"/>
              </a:ext>
            </a:extLst>
          </p:cNvPr>
          <p:cNvSpPr/>
          <p:nvPr/>
        </p:nvSpPr>
        <p:spPr>
          <a:xfrm flipH="1" flipV="1">
            <a:off x="7055082" y="2824333"/>
            <a:ext cx="4608512" cy="2025142"/>
          </a:xfrm>
          <a:prstGeom prst="rtTriangle">
            <a:avLst/>
          </a:prstGeom>
          <a:solidFill>
            <a:srgbClr val="214C9B">
              <a:alpha val="68000"/>
            </a:srgbClr>
          </a:solidFill>
          <a:ln w="38100">
            <a:solidFill>
              <a:srgbClr val="1F4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3AC3D1-BC16-EF47-B12E-89E3F380D513}"/>
              </a:ext>
            </a:extLst>
          </p:cNvPr>
          <p:cNvSpPr txBox="1"/>
          <p:nvPr/>
        </p:nvSpPr>
        <p:spPr>
          <a:xfrm>
            <a:off x="10497591" y="2516556"/>
            <a:ext cx="1297154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r>
              <a:rPr lang="ru-RU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Инвестиции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5B8EED8-2B73-0A49-BD51-6348E2427818}"/>
              </a:ext>
            </a:extLst>
          </p:cNvPr>
          <p:cNvSpPr txBox="1"/>
          <p:nvPr/>
        </p:nvSpPr>
        <p:spPr>
          <a:xfrm>
            <a:off x="10776520" y="5257786"/>
            <a:ext cx="1415480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TRL9</a:t>
            </a:r>
            <a:br>
              <a:rPr lang="ru-RU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ru-RU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(готовность к производству)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F7BFB5B-9619-774B-8181-96D5B38D77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511466" y="5265051"/>
            <a:ext cx="0" cy="32403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8FE6F57-9220-E046-B450-C13EB0628FFC}"/>
              </a:ext>
            </a:extLst>
          </p:cNvPr>
          <p:cNvSpPr txBox="1"/>
          <p:nvPr/>
        </p:nvSpPr>
        <p:spPr>
          <a:xfrm>
            <a:off x="8796300" y="5257786"/>
            <a:ext cx="126014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TRL</a:t>
            </a:r>
            <a:r>
              <a:rPr lang="ru-RU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5</a:t>
            </a:r>
            <a:b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(</a:t>
            </a:r>
            <a:r>
              <a:rPr lang="ru-RU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прототип</a:t>
            </a: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)</a:t>
            </a:r>
            <a:endParaRPr lang="ru-RU" dirty="0"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50C67DE-D015-944E-93E6-098CE87A8B96}"/>
              </a:ext>
            </a:extLst>
          </p:cNvPr>
          <p:cNvSpPr/>
          <p:nvPr/>
        </p:nvSpPr>
        <p:spPr>
          <a:xfrm>
            <a:off x="0" y="9179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B6F69A-FAD1-044F-A46E-84269FC88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945" y="1189775"/>
            <a:ext cx="6653361" cy="43046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C7A9D26-121F-5547-B999-3917A6DDB19F}"/>
              </a:ext>
            </a:extLst>
          </p:cNvPr>
          <p:cNvSpPr txBox="1"/>
          <p:nvPr/>
        </p:nvSpPr>
        <p:spPr>
          <a:xfrm>
            <a:off x="6794440" y="5257786"/>
            <a:ext cx="126014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Comic Sans MS" panose="030F0702030302020204" pitchFamily="66" charset="0"/>
              </a:defRPr>
            </a:lvl1pPr>
          </a:lstStyle>
          <a:p>
            <a:r>
              <a:rPr lang="en-US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TRL</a:t>
            </a:r>
            <a:r>
              <a:rPr lang="ru-RU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1</a:t>
            </a:r>
            <a:b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(</a:t>
            </a:r>
            <a:r>
              <a:rPr lang="ru-RU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идея</a:t>
            </a:r>
            <a:r>
              <a:rPr lang="en-US" dirty="0"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)</a:t>
            </a:r>
            <a:endParaRPr lang="ru-RU" dirty="0"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3C2320-7E96-3F44-9084-0777CA139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264" y="238165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5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"/>
          <p:cNvSpPr txBox="1">
            <a:spLocks noGrp="1"/>
          </p:cNvSpPr>
          <p:nvPr>
            <p:ph type="title"/>
          </p:nvPr>
        </p:nvSpPr>
        <p:spPr>
          <a:xfrm>
            <a:off x="600731" y="272471"/>
            <a:ext cx="10897585" cy="6852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ru-RU" sz="28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Кейсы для обеспечения роста </a:t>
            </a:r>
            <a:r>
              <a:rPr lang="en-US" sz="28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TRL</a:t>
            </a:r>
            <a:endParaRPr lang="ru-RU" sz="2800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2CDA5B2-7559-2E4A-8786-7462424EFD6D}"/>
              </a:ext>
            </a:extLst>
          </p:cNvPr>
          <p:cNvSpPr/>
          <p:nvPr/>
        </p:nvSpPr>
        <p:spPr>
          <a:xfrm>
            <a:off x="600731" y="1166073"/>
            <a:ext cx="7552669" cy="529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Что может помочь в развитии взаимодействия </a:t>
            </a:r>
            <a:br>
              <a:rPr lang="ru-RU" sz="2800" b="1" dirty="0">
                <a:solidFill>
                  <a:srgbClr val="0070C0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</a:br>
            <a:r>
              <a:rPr lang="ru-RU" sz="2800" b="1" dirty="0">
                <a:solidFill>
                  <a:srgbClr val="0070C0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с промышленностью</a:t>
            </a:r>
            <a:r>
              <a:rPr lang="en-US" sz="2800" b="1" dirty="0">
                <a:solidFill>
                  <a:srgbClr val="0070C0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?</a:t>
            </a:r>
            <a:endParaRPr lang="ru-RU" sz="2800" b="1" dirty="0">
              <a:solidFill>
                <a:srgbClr val="0070C0"/>
              </a:solidFill>
              <a:latin typeface="Helvetica" panose="020B060402020202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endParaRPr lang="ru-RU" sz="2133" b="1" dirty="0">
              <a:solidFill>
                <a:srgbClr val="4B515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Уникальная инфраструктура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совместных </a:t>
            </a:r>
            <a:r>
              <a:rPr lang="en-US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R&amp;D </a:t>
            </a: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центров с промышленными партнерами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Центры прототипирования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инжиниринговых услуг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авансирования при выполнении крупных научных проектов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формирования обеспечения участия в тендерах и выполнения проектов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B51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Активное участие в программах «других» министерств и ведомств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FD564B-B1FE-A64E-89D6-F466F929A373}"/>
              </a:ext>
            </a:extLst>
          </p:cNvPr>
          <p:cNvSpPr/>
          <p:nvPr/>
        </p:nvSpPr>
        <p:spPr>
          <a:xfrm>
            <a:off x="1" y="6662646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492C11-3C69-0A48-B5BF-3E6E75151E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401" y="1383850"/>
            <a:ext cx="4927600" cy="5473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24A3B-4552-E244-8A90-38946C482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489" y="94444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15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45907" y="0"/>
            <a:ext cx="8146093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 rot="2758831">
            <a:off x="7352072" y="-728352"/>
            <a:ext cx="8065606" cy="37636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72F482-29C4-466E-8B12-CB7BDE795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623" y="422938"/>
            <a:ext cx="1202854" cy="4769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66BA4C-3224-434D-8253-C667D90CE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8" y="422938"/>
            <a:ext cx="1239201" cy="4769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D5AB6F2-506A-4BDF-87A4-29D88C1FF22F}"/>
              </a:ext>
            </a:extLst>
          </p:cNvPr>
          <p:cNvSpPr/>
          <p:nvPr/>
        </p:nvSpPr>
        <p:spPr>
          <a:xfrm>
            <a:off x="3047127" y="1349987"/>
            <a:ext cx="8337748" cy="4819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740" algn="l">
              <a:lnSpc>
                <a:spcPct val="107000"/>
              </a:lnSpc>
            </a:pPr>
            <a: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Директор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И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нженерной школы </a:t>
            </a:r>
            <a:b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новых производственных </a:t>
            </a:r>
            <a:b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технологий Томского </a:t>
            </a:r>
            <a:b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политехнического университета</a:t>
            </a:r>
            <a:br>
              <a:rPr lang="ru-RU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ru-RU" sz="2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348740" algn="l">
              <a:lnSpc>
                <a:spcPct val="107000"/>
              </a:lnSpc>
            </a:pPr>
            <a:r>
              <a:rPr lang="ru-RU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Проректор по науке </a:t>
            </a:r>
            <a:r>
              <a:rPr lang="ru-RU" sz="20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СурГУ</a:t>
            </a:r>
            <a:r>
              <a:rPr lang="ru-RU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(2021-2024)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Заместитель проректора по научной </a:t>
            </a:r>
            <a:br>
              <a:rPr lang="ru-RU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работе ТПУ (2014-2020)</a:t>
            </a:r>
            <a:br>
              <a:rPr lang="ru-RU" sz="2000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  <a:p>
            <a:pPr marL="1348740" algn="l">
              <a:lnSpc>
                <a:spcPct val="107000"/>
              </a:lnSpc>
            </a:pP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Более 20 лет опыта реализации технологических проектов, запуск новых технологических циклов, кооперация с организациями и предприятиями РАН, ГК </a:t>
            </a:r>
            <a:r>
              <a:rPr lang="ru-RU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Ростех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ТВЭЛ, </a:t>
            </a:r>
            <a:b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ГК Росатом. </a:t>
            </a:r>
          </a:p>
          <a:p>
            <a:pPr marL="1348740" algn="l">
              <a:lnSpc>
                <a:spcPct val="107000"/>
              </a:lnSpc>
            </a:pP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Более 10 лет опыта запуска проектов трансформации научной деятельности и развития кадрового потенциала университетов</a:t>
            </a:r>
            <a:endParaRPr lang="ru-RU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617369-7C11-444E-CDC8-277D2E88F5EA}"/>
              </a:ext>
            </a:extLst>
          </p:cNvPr>
          <p:cNvSpPr/>
          <p:nvPr/>
        </p:nvSpPr>
        <p:spPr>
          <a:xfrm>
            <a:off x="-1000156" y="4927600"/>
            <a:ext cx="4809075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8740" algn="l">
              <a:lnSpc>
                <a:spcPct val="107000"/>
              </a:lnSpc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Фото деловое</a:t>
            </a:r>
          </a:p>
          <a:p>
            <a:pPr marL="1348740" algn="l">
              <a:lnSpc>
                <a:spcPct val="107000"/>
              </a:lnSpc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1C9359-C778-4686-908F-FCA787D08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4" r="11346"/>
          <a:stretch/>
        </p:blipFill>
        <p:spPr>
          <a:xfrm>
            <a:off x="1" y="0"/>
            <a:ext cx="4045906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F41BD-DC4A-4F89-9555-83DACD9B7D09}"/>
              </a:ext>
            </a:extLst>
          </p:cNvPr>
          <p:cNvSpPr txBox="1"/>
          <p:nvPr/>
        </p:nvSpPr>
        <p:spPr>
          <a:xfrm>
            <a:off x="4441825" y="688552"/>
            <a:ext cx="2974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</a:rPr>
              <a:t>Роман ОСТВАЛЬД</a:t>
            </a:r>
          </a:p>
        </p:txBody>
      </p:sp>
    </p:spTree>
    <p:extLst>
      <p:ext uri="{BB962C8B-B14F-4D97-AF65-F5344CB8AC3E}">
        <p14:creationId xmlns:p14="http://schemas.microsoft.com/office/powerpoint/2010/main" val="1459410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842750" y="1099381"/>
            <a:ext cx="10362737" cy="734943"/>
          </a:xfrm>
          <a:prstGeom prst="rightArrow">
            <a:avLst/>
          </a:prstGeom>
          <a:noFill/>
          <a:ln w="38100">
            <a:solidFill>
              <a:srgbClr val="ACBC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 Readiness Level</a:t>
            </a:r>
            <a:endParaRPr lang="ru-RU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0572" y="1732434"/>
            <a:ext cx="8126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TRL 1</a:t>
            </a:r>
            <a:endParaRPr lang="ru-RU" sz="1500" b="1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5685" y="1679332"/>
            <a:ext cx="9721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TRL 5</a:t>
            </a:r>
            <a:endParaRPr lang="ru-RU" sz="1500" b="1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67003" y="1686670"/>
            <a:ext cx="1012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TRL 9</a:t>
            </a:r>
            <a:endParaRPr lang="ru-RU" sz="1500" b="1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>
          <a:xfrm>
            <a:off x="3428582" y="1814325"/>
            <a:ext cx="489676" cy="1559"/>
          </a:xfrm>
          <a:prstGeom prst="straightConnector1">
            <a:avLst/>
          </a:prstGeom>
          <a:ln w="190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</p:cNvCxnSpPr>
          <p:nvPr/>
        </p:nvCxnSpPr>
        <p:spPr>
          <a:xfrm>
            <a:off x="8085034" y="1814325"/>
            <a:ext cx="489676" cy="1559"/>
          </a:xfrm>
          <a:prstGeom prst="straightConnector1">
            <a:avLst/>
          </a:prstGeom>
          <a:ln w="19050">
            <a:solidFill>
              <a:srgbClr val="1F4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640858" y="5947262"/>
            <a:ext cx="3845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Региональные программы</a:t>
            </a:r>
            <a:endParaRPr lang="ru-RU" sz="1600" b="1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40858" y="6323612"/>
            <a:ext cx="3845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Федеральные программы</a:t>
            </a:r>
            <a:endParaRPr lang="ru-RU" sz="1600" b="1" dirty="0">
              <a:solidFill>
                <a:srgbClr val="1F4A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7727177" y="2036452"/>
            <a:ext cx="3378142" cy="584775"/>
          </a:xfrm>
          <a:prstGeom prst="rect">
            <a:avLst/>
          </a:prstGeom>
          <a:solidFill>
            <a:srgbClr val="4472C4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Фонд Бортника </a:t>
            </a:r>
            <a:b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</a:b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(СТАРТ и др.)</a:t>
            </a:r>
            <a:endParaRPr lang="ru-RU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7727177" y="4763518"/>
            <a:ext cx="3378142" cy="338554"/>
          </a:xfrm>
          <a:prstGeom prst="rect">
            <a:avLst/>
          </a:prstGeom>
          <a:solidFill>
            <a:srgbClr val="4472C4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ПИРы</a:t>
            </a:r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</a:t>
            </a:r>
            <a:r>
              <a:rPr lang="ru-RU" sz="1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госкорпораций</a:t>
            </a:r>
            <a:endParaRPr lang="ru-RU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1345845" y="6488668"/>
            <a:ext cx="8461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sz="1600" b="1" dirty="0">
                <a:solidFill>
                  <a:schemeClr val="bg1"/>
                </a:solidFill>
                <a:cs typeface="Segoe UI Light" panose="020B0502040204020203" pitchFamily="34" charset="0"/>
              </a:rPr>
              <a:t>49</a:t>
            </a:r>
            <a:endParaRPr lang="ru-RU" sz="2500" b="1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2" name="Google Shape;48;p2">
            <a:extLst>
              <a:ext uri="{FF2B5EF4-FFF2-40B4-BE49-F238E27FC236}">
                <a16:creationId xmlns:a16="http://schemas.microsoft.com/office/drawing/2014/main" id="{7754F433-7641-1B53-ABE6-BA05138F57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5635" y="221597"/>
            <a:ext cx="10897585" cy="6852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 fontScale="90000"/>
          </a:bodyPr>
          <a:lstStyle/>
          <a:p>
            <a:pPr>
              <a:buClr>
                <a:schemeClr val="dk1"/>
              </a:buClr>
              <a:buSzPts val="3600"/>
              <a:buFont typeface="Fira Sans"/>
            </a:pPr>
            <a:r>
              <a:rPr lang="ru-RU" sz="28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"/>
              </a:rPr>
              <a:t>Привлечение финансовых ресурсов </a:t>
            </a:r>
            <a:br>
              <a:rPr lang="ru-RU" sz="28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"/>
              </a:rPr>
            </a:br>
            <a:r>
              <a:rPr lang="ru-RU" sz="28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Fira Sans"/>
              </a:rPr>
              <a:t>для развития проекта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ADEA3501-B8E9-79FB-4D97-9279427549EC}"/>
              </a:ext>
            </a:extLst>
          </p:cNvPr>
          <p:cNvGrpSpPr/>
          <p:nvPr/>
        </p:nvGrpSpPr>
        <p:grpSpPr>
          <a:xfrm>
            <a:off x="377529" y="2154895"/>
            <a:ext cx="3094637" cy="3495466"/>
            <a:chOff x="134754" y="2145881"/>
            <a:chExt cx="3094637" cy="349546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25635" y="2790349"/>
              <a:ext cx="2703755" cy="830997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Гранты на фундаментальные исследования (РНФ)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25636" y="2145881"/>
              <a:ext cx="2703755" cy="584775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Гранты студентов и аспирантов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27966" y="3674092"/>
              <a:ext cx="2701424" cy="1323439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Создание исследовательских лабораторий мирового уровня (220 ПП)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27966" y="5056572"/>
              <a:ext cx="2701425" cy="584775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Зарубежные гранты и стажировки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3FA0D63D-E6F2-D954-DEC1-F98782B75837}"/>
                </a:ext>
              </a:extLst>
            </p:cNvPr>
            <p:cNvCxnSpPr/>
            <p:nvPr/>
          </p:nvCxnSpPr>
          <p:spPr>
            <a:xfrm>
              <a:off x="134754" y="2421313"/>
              <a:ext cx="0" cy="2914465"/>
            </a:xfrm>
            <a:prstGeom prst="line">
              <a:avLst/>
            </a:prstGeom>
            <a:ln w="19050">
              <a:solidFill>
                <a:srgbClr val="1F4A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id="{4B321912-948D-22AD-F637-CEAA283C67D0}"/>
                </a:ext>
              </a:extLst>
            </p:cNvPr>
            <p:cNvCxnSpPr/>
            <p:nvPr/>
          </p:nvCxnSpPr>
          <p:spPr>
            <a:xfrm>
              <a:off x="134754" y="2421313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9A428F81-75C4-1D83-886D-8F746F3D468F}"/>
                </a:ext>
              </a:extLst>
            </p:cNvPr>
            <p:cNvCxnSpPr/>
            <p:nvPr/>
          </p:nvCxnSpPr>
          <p:spPr>
            <a:xfrm>
              <a:off x="134754" y="3304575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id="{C94BBAB6-3AC3-E5FF-EA0A-1271D9C4DD0A}"/>
                </a:ext>
              </a:extLst>
            </p:cNvPr>
            <p:cNvCxnSpPr/>
            <p:nvPr/>
          </p:nvCxnSpPr>
          <p:spPr>
            <a:xfrm>
              <a:off x="134754" y="4209175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57920E1C-539A-086D-A80E-36AD273E00D2}"/>
                </a:ext>
              </a:extLst>
            </p:cNvPr>
            <p:cNvCxnSpPr/>
            <p:nvPr/>
          </p:nvCxnSpPr>
          <p:spPr>
            <a:xfrm>
              <a:off x="134754" y="5335778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D228E1C-8812-17E7-E26D-A0A70EC8E5CB}"/>
              </a:ext>
            </a:extLst>
          </p:cNvPr>
          <p:cNvGrpSpPr/>
          <p:nvPr/>
        </p:nvGrpSpPr>
        <p:grpSpPr>
          <a:xfrm>
            <a:off x="7258196" y="2402111"/>
            <a:ext cx="3847125" cy="2446775"/>
            <a:chOff x="7061461" y="1857881"/>
            <a:chExt cx="3068072" cy="2446775"/>
          </a:xfrm>
        </p:grpSpPr>
        <p:sp>
          <p:nvSpPr>
            <p:cNvPr id="78" name="Прямоугольник 77"/>
            <p:cNvSpPr/>
            <p:nvPr/>
          </p:nvSpPr>
          <p:spPr>
            <a:xfrm>
              <a:off x="7435473" y="2508341"/>
              <a:ext cx="2694060" cy="584775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Производство и продажа продукта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7435472" y="2128199"/>
              <a:ext cx="2694060" cy="338554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Венчурные фонды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5" name="Прямоугольник 84"/>
            <p:cNvSpPr/>
            <p:nvPr/>
          </p:nvSpPr>
          <p:spPr>
            <a:xfrm>
              <a:off x="7435472" y="3134704"/>
              <a:ext cx="2694060" cy="584775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Фонды зарубежных рынков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7428110" y="3783253"/>
              <a:ext cx="2701422" cy="338554"/>
            </a:xfrm>
            <a:prstGeom prst="rect">
              <a:avLst/>
            </a:prstGeom>
            <a:solidFill>
              <a:srgbClr val="1F4A9A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Краудфандинг</a:t>
              </a:r>
              <a:endPara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8C63665E-9AAA-7678-02C1-07E92881D197}"/>
                </a:ext>
              </a:extLst>
            </p:cNvPr>
            <p:cNvCxnSpPr>
              <a:cxnSpLocks/>
            </p:cNvCxnSpPr>
            <p:nvPr/>
          </p:nvCxnSpPr>
          <p:spPr>
            <a:xfrm>
              <a:off x="7068977" y="1857881"/>
              <a:ext cx="0" cy="2446775"/>
            </a:xfrm>
            <a:prstGeom prst="line">
              <a:avLst/>
            </a:prstGeom>
            <a:ln w="19050">
              <a:solidFill>
                <a:srgbClr val="1F4A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>
              <a:extLst>
                <a:ext uri="{FF2B5EF4-FFF2-40B4-BE49-F238E27FC236}">
                  <a16:creationId xmlns:a16="http://schemas.microsoft.com/office/drawing/2014/main" id="{E87D9A4E-ED9E-C138-CDB2-5E3EE5B440E7}"/>
                </a:ext>
              </a:extLst>
            </p:cNvPr>
            <p:cNvCxnSpPr/>
            <p:nvPr/>
          </p:nvCxnSpPr>
          <p:spPr>
            <a:xfrm>
              <a:off x="7061461" y="2280120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8975D1E7-9907-8C34-4000-2E5E1ABBF8B4}"/>
                </a:ext>
              </a:extLst>
            </p:cNvPr>
            <p:cNvCxnSpPr/>
            <p:nvPr/>
          </p:nvCxnSpPr>
          <p:spPr>
            <a:xfrm>
              <a:off x="7061461" y="2790349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C5F4DA54-1615-62AE-D684-D9CE491C74CD}"/>
                </a:ext>
              </a:extLst>
            </p:cNvPr>
            <p:cNvCxnSpPr/>
            <p:nvPr/>
          </p:nvCxnSpPr>
          <p:spPr>
            <a:xfrm>
              <a:off x="7061461" y="3449612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6A91AB48-766A-1F6F-D4B7-877E6DD69846}"/>
                </a:ext>
              </a:extLst>
            </p:cNvPr>
            <p:cNvCxnSpPr/>
            <p:nvPr/>
          </p:nvCxnSpPr>
          <p:spPr>
            <a:xfrm>
              <a:off x="7073339" y="3974068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352C2C1D-D922-AF41-9A14-FFE4C2B3E752}"/>
                </a:ext>
              </a:extLst>
            </p:cNvPr>
            <p:cNvCxnSpPr/>
            <p:nvPr/>
          </p:nvCxnSpPr>
          <p:spPr>
            <a:xfrm>
              <a:off x="7061461" y="1857881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>
              <a:extLst>
                <a:ext uri="{FF2B5EF4-FFF2-40B4-BE49-F238E27FC236}">
                  <a16:creationId xmlns:a16="http://schemas.microsoft.com/office/drawing/2014/main" id="{A9AF134A-56E2-5547-BBD6-07507F4AAC68}"/>
                </a:ext>
              </a:extLst>
            </p:cNvPr>
            <p:cNvCxnSpPr/>
            <p:nvPr/>
          </p:nvCxnSpPr>
          <p:spPr>
            <a:xfrm>
              <a:off x="7061461" y="4304656"/>
              <a:ext cx="362134" cy="0"/>
            </a:xfrm>
            <a:prstGeom prst="straightConnector1">
              <a:avLst/>
            </a:prstGeom>
            <a:ln w="19050">
              <a:solidFill>
                <a:srgbClr val="1F4A9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702CAA8-06D6-691E-1B08-B8887F0F5B1E}"/>
              </a:ext>
            </a:extLst>
          </p:cNvPr>
          <p:cNvGrpSpPr/>
          <p:nvPr/>
        </p:nvGrpSpPr>
        <p:grpSpPr>
          <a:xfrm>
            <a:off x="3761465" y="2112819"/>
            <a:ext cx="7343854" cy="3614282"/>
            <a:chOff x="3605249" y="2132021"/>
            <a:chExt cx="7343854" cy="3614282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3861562" y="5438526"/>
              <a:ext cx="7087541" cy="307777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Segoe UI Light" panose="020B0502040204020203" pitchFamily="34" charset="0"/>
                </a:rPr>
                <a:t>Создание высокотехнологичных производств (218 ПП)</a:t>
              </a:r>
              <a:endParaRPr lang="ru-RU" sz="14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3A985B30-E729-6C5E-C9D3-3C35AE2F496B}"/>
                </a:ext>
              </a:extLst>
            </p:cNvPr>
            <p:cNvGrpSpPr/>
            <p:nvPr/>
          </p:nvGrpSpPr>
          <p:grpSpPr>
            <a:xfrm>
              <a:off x="3605249" y="2132021"/>
              <a:ext cx="3074212" cy="2995101"/>
              <a:chOff x="3605249" y="2132021"/>
              <a:chExt cx="3074212" cy="2995101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974745" y="2774794"/>
                <a:ext cx="2694060" cy="830997"/>
              </a:xfrm>
              <a:prstGeom prst="rect">
                <a:avLst/>
              </a:prstGeom>
              <a:solidFill>
                <a:srgbClr val="1F4A9A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ru-RU" sz="16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Гранты на прикладные исследования</a:t>
                </a:r>
                <a:endPara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6" name="Прямоугольник 55"/>
              <p:cNvSpPr/>
              <p:nvPr/>
            </p:nvSpPr>
            <p:spPr>
              <a:xfrm>
                <a:off x="3974745" y="2132021"/>
                <a:ext cx="2696096" cy="584775"/>
              </a:xfrm>
              <a:prstGeom prst="rect">
                <a:avLst/>
              </a:prstGeom>
              <a:solidFill>
                <a:srgbClr val="1F4A9A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ru-RU" sz="16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Фонд Бортника (УМНИК)</a:t>
                </a:r>
                <a:endPara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3978039" y="3663789"/>
                <a:ext cx="2701422" cy="830997"/>
              </a:xfrm>
              <a:prstGeom prst="rect">
                <a:avLst/>
              </a:prstGeom>
              <a:solidFill>
                <a:srgbClr val="1F4A9A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ru-RU" sz="16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Х/Д инжиниринг,</a:t>
                </a:r>
              </a:p>
              <a:p>
                <a:pPr lvl="0" algn="ctr">
                  <a:defRPr/>
                </a:pPr>
                <a:r>
                  <a:rPr lang="ru-RU" sz="16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продажа компетенций</a:t>
                </a:r>
                <a:endPara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3967383" y="4542347"/>
                <a:ext cx="2701422" cy="584775"/>
              </a:xfrm>
              <a:prstGeom prst="rect">
                <a:avLst/>
              </a:prstGeom>
              <a:solidFill>
                <a:srgbClr val="1F4A9A"/>
              </a:solidFill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ru-RU" sz="1600" b="1" dirty="0">
                    <a:solidFill>
                      <a:srgbClr val="FFFFFF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Инжиниринговые центры</a:t>
                </a:r>
                <a:endParaRPr lang="ru-RU" sz="16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id="{AAE65307-CC27-4A7C-D29A-4F37222CAB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5249" y="2421313"/>
                <a:ext cx="10656" cy="2416803"/>
              </a:xfrm>
              <a:prstGeom prst="line">
                <a:avLst/>
              </a:prstGeom>
              <a:ln w="19050">
                <a:solidFill>
                  <a:srgbClr val="1F4A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 стрелкой 34">
                <a:extLst>
                  <a:ext uri="{FF2B5EF4-FFF2-40B4-BE49-F238E27FC236}">
                    <a16:creationId xmlns:a16="http://schemas.microsoft.com/office/drawing/2014/main" id="{7FCACFDF-CE8C-2ABB-6360-4679C5CBBAE8}"/>
                  </a:ext>
                </a:extLst>
              </p:cNvPr>
              <p:cNvCxnSpPr/>
              <p:nvPr/>
            </p:nvCxnSpPr>
            <p:spPr>
              <a:xfrm>
                <a:off x="3605249" y="2421313"/>
                <a:ext cx="362134" cy="0"/>
              </a:xfrm>
              <a:prstGeom prst="straightConnector1">
                <a:avLst/>
              </a:prstGeom>
              <a:ln w="19050">
                <a:solidFill>
                  <a:srgbClr val="1F4A9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 стрелкой 35">
                <a:extLst>
                  <a:ext uri="{FF2B5EF4-FFF2-40B4-BE49-F238E27FC236}">
                    <a16:creationId xmlns:a16="http://schemas.microsoft.com/office/drawing/2014/main" id="{593275D4-1504-26D9-930F-B53CDC532C02}"/>
                  </a:ext>
                </a:extLst>
              </p:cNvPr>
              <p:cNvCxnSpPr/>
              <p:nvPr/>
            </p:nvCxnSpPr>
            <p:spPr>
              <a:xfrm>
                <a:off x="3605249" y="3256450"/>
                <a:ext cx="362134" cy="0"/>
              </a:xfrm>
              <a:prstGeom prst="straightConnector1">
                <a:avLst/>
              </a:prstGeom>
              <a:ln w="19050">
                <a:solidFill>
                  <a:srgbClr val="1F4A9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>
                <a:extLst>
                  <a:ext uri="{FF2B5EF4-FFF2-40B4-BE49-F238E27FC236}">
                    <a16:creationId xmlns:a16="http://schemas.microsoft.com/office/drawing/2014/main" id="{6263E213-088E-7D08-DCAB-4146474480C4}"/>
                  </a:ext>
                </a:extLst>
              </p:cNvPr>
              <p:cNvCxnSpPr/>
              <p:nvPr/>
            </p:nvCxnSpPr>
            <p:spPr>
              <a:xfrm>
                <a:off x="3615905" y="4079287"/>
                <a:ext cx="362134" cy="0"/>
              </a:xfrm>
              <a:prstGeom prst="straightConnector1">
                <a:avLst/>
              </a:prstGeom>
              <a:ln w="19050">
                <a:solidFill>
                  <a:srgbClr val="1F4A9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 стрелкой 37">
                <a:extLst>
                  <a:ext uri="{FF2B5EF4-FFF2-40B4-BE49-F238E27FC236}">
                    <a16:creationId xmlns:a16="http://schemas.microsoft.com/office/drawing/2014/main" id="{71CF327F-BAB3-10F7-B71A-B103C7725142}"/>
                  </a:ext>
                </a:extLst>
              </p:cNvPr>
              <p:cNvCxnSpPr/>
              <p:nvPr/>
            </p:nvCxnSpPr>
            <p:spPr>
              <a:xfrm>
                <a:off x="3605249" y="4838116"/>
                <a:ext cx="362134" cy="0"/>
              </a:xfrm>
              <a:prstGeom prst="straightConnector1">
                <a:avLst/>
              </a:prstGeom>
              <a:ln w="19050">
                <a:solidFill>
                  <a:srgbClr val="1F4A9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Прямая со стрелкой 60">
              <a:extLst>
                <a:ext uri="{FF2B5EF4-FFF2-40B4-BE49-F238E27FC236}">
                  <a16:creationId xmlns:a16="http://schemas.microsoft.com/office/drawing/2014/main" id="{C7A0F88E-41D5-C7FF-88B6-77E7C2E813C4}"/>
                </a:ext>
              </a:extLst>
            </p:cNvPr>
            <p:cNvCxnSpPr>
              <a:cxnSpLocks/>
            </p:cNvCxnSpPr>
            <p:nvPr/>
          </p:nvCxnSpPr>
          <p:spPr>
            <a:xfrm>
              <a:off x="5354606" y="5140303"/>
              <a:ext cx="0" cy="208656"/>
            </a:xfrm>
            <a:prstGeom prst="straightConnector1">
              <a:avLst/>
            </a:prstGeom>
            <a:ln w="127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75C60D45-7677-9FF4-5439-BE2F597A6D20}"/>
              </a:ext>
            </a:extLst>
          </p:cNvPr>
          <p:cNvCxnSpPr/>
          <p:nvPr/>
        </p:nvCxnSpPr>
        <p:spPr>
          <a:xfrm>
            <a:off x="4101857" y="6116539"/>
            <a:ext cx="6400800" cy="0"/>
          </a:xfrm>
          <a:prstGeom prst="straightConnector1">
            <a:avLst/>
          </a:prstGeom>
          <a:ln w="57150">
            <a:solidFill>
              <a:srgbClr val="1F4A9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93A59975-37B0-5654-6B9E-F1A6503A1B78}"/>
              </a:ext>
            </a:extLst>
          </p:cNvPr>
          <p:cNvCxnSpPr/>
          <p:nvPr/>
        </p:nvCxnSpPr>
        <p:spPr>
          <a:xfrm>
            <a:off x="4101857" y="6502785"/>
            <a:ext cx="6400800" cy="0"/>
          </a:xfrm>
          <a:prstGeom prst="straightConnector1">
            <a:avLst/>
          </a:prstGeom>
          <a:ln w="57150">
            <a:solidFill>
              <a:srgbClr val="1F4A9A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4079145-BA85-C048-81B2-3AEBEA32A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077" y="146531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52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F9B443-6018-084E-B46E-CE26C4882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47626A-2230-894F-B8FD-2B492B3E03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B86CC2F-C040-A040-9E19-01A180111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834" y="2122905"/>
            <a:ext cx="11089532" cy="23876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Если развивать что-то одно, то изменяется и всё, что находится вокруг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1CCA964A-A716-F245-B3DC-6E8602008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267" y="4895166"/>
            <a:ext cx="8863210" cy="442844"/>
          </a:xfrm>
        </p:spPr>
        <p:txBody>
          <a:bodyPr/>
          <a:lstStyle/>
          <a:p>
            <a:pPr algn="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Пауло Коэльо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F949CBE-6A53-CC44-A1F9-5DB5EFA972D7}"/>
              </a:ext>
            </a:extLst>
          </p:cNvPr>
          <p:cNvCxnSpPr>
            <a:cxnSpLocks/>
          </p:cNvCxnSpPr>
          <p:nvPr/>
        </p:nvCxnSpPr>
        <p:spPr>
          <a:xfrm>
            <a:off x="1456267" y="4643967"/>
            <a:ext cx="94488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9C731C-B795-0E42-A601-942A1B9F943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5254" y="504898"/>
            <a:ext cx="1797112" cy="712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7C099F-76BA-194B-A1CE-9FB26402E4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4987" y="341452"/>
            <a:ext cx="2478297" cy="9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89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853" y="233290"/>
            <a:ext cx="59703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Спасибо за внимание, контактная информация для вопросов</a:t>
            </a:r>
          </a:p>
          <a:p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853" y="4593385"/>
            <a:ext cx="4252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Роман </a:t>
            </a:r>
            <a:r>
              <a:rPr lang="ru-RU" sz="2400" dirty="0" err="1">
                <a:latin typeface="Arial Black" panose="020B0A04020102020204" pitchFamily="34" charset="0"/>
              </a:rPr>
              <a:t>Оствальд</a:t>
            </a:r>
            <a:endParaRPr lang="en-US" b="1" i="0" dirty="0">
              <a:effectLst/>
              <a:latin typeface="Arial Black" panose="020B0A04020102020204" pitchFamily="34" charset="0"/>
              <a:hlinkClick r:id="rId2"/>
            </a:endParaRPr>
          </a:p>
          <a:p>
            <a:endParaRPr lang="en-US" b="1" dirty="0">
              <a:latin typeface="Arial Black" panose="020B0A04020102020204" pitchFamily="34" charset="0"/>
              <a:hlinkClick r:id="rId2"/>
            </a:endParaRPr>
          </a:p>
          <a:p>
            <a:r>
              <a:rPr lang="en-US" b="1" i="0" dirty="0">
                <a:effectLst/>
                <a:latin typeface="Arial Black" panose="020B0A04020102020204" pitchFamily="34" charset="0"/>
                <a:hlinkClick r:id="rId2"/>
              </a:rPr>
              <a:t>ostvald@</a:t>
            </a:r>
            <a:r>
              <a:rPr lang="en-US" b="1" dirty="0">
                <a:latin typeface="Arial Black" panose="020B0A04020102020204" pitchFamily="34" charset="0"/>
                <a:hlinkClick r:id="rId2"/>
              </a:rPr>
              <a:t>tpu.ru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</a:p>
          <a:p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  <a:hlinkClick r:id="rId3"/>
              </a:rPr>
              <a:t>https://vk.com/id497132867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BB4AEC-9F4B-4F62-B830-B75A5563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83" y="4029927"/>
            <a:ext cx="2143232" cy="26965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441DB-BEA7-4589-A847-0C5971656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008" y="0"/>
            <a:ext cx="4573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3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08113EB-8102-52B6-33BB-36F800ECC10B}"/>
              </a:ext>
            </a:extLst>
          </p:cNvPr>
          <p:cNvSpPr/>
          <p:nvPr/>
        </p:nvSpPr>
        <p:spPr>
          <a:xfrm>
            <a:off x="1" y="4090481"/>
            <a:ext cx="12192000" cy="276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F9D1B42-1CFF-7E81-C569-19ECC920B9AF}"/>
              </a:ext>
            </a:extLst>
          </p:cNvPr>
          <p:cNvSpPr txBox="1">
            <a:spLocks/>
          </p:cNvSpPr>
          <p:nvPr/>
        </p:nvSpPr>
        <p:spPr>
          <a:xfrm>
            <a:off x="552450" y="798800"/>
            <a:ext cx="9759950" cy="31456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>
                <a:solidFill>
                  <a:srgbClr val="1F4A9A"/>
                </a:solidFill>
                <a:latin typeface="Arial Black" panose="020B0A04020102020204" pitchFamily="34" charset="0"/>
              </a:rPr>
              <a:t>Разработка стратегии трансформации </a:t>
            </a:r>
            <a:br>
              <a:rPr lang="ru-RU" sz="5400" dirty="0">
                <a:solidFill>
                  <a:srgbClr val="1F4A9A"/>
                </a:solidFill>
                <a:latin typeface="Arial Black" panose="020B0A04020102020204" pitchFamily="34" charset="0"/>
              </a:rPr>
            </a:br>
            <a:r>
              <a:rPr lang="ru-RU" sz="5400" dirty="0">
                <a:solidFill>
                  <a:srgbClr val="1F4A9A"/>
                </a:solidFill>
                <a:latin typeface="Arial Black" panose="020B0A04020102020204" pitchFamily="34" charset="0"/>
              </a:rPr>
              <a:t>университета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CBD5CB75-7693-CCB6-351C-196077316AD5}"/>
              </a:ext>
            </a:extLst>
          </p:cNvPr>
          <p:cNvSpPr txBox="1">
            <a:spLocks/>
          </p:cNvSpPr>
          <p:nvPr/>
        </p:nvSpPr>
        <p:spPr>
          <a:xfrm>
            <a:off x="552450" y="4559013"/>
            <a:ext cx="7265669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Научная политика развивающегося университета: практики разработки и проектов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800C05-9EE6-EB0E-FE84-9BEE346A57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9" b="89995" l="9960" r="89949">
                        <a14:foregroundMark x1="63359" y1="8498" x2="61970" y2="27714"/>
                        <a14:foregroundMark x1="61970" y1="27714" x2="61477" y2="28947"/>
                        <a14:foregroundMark x1="38779" y1="38569" x2="40662" y2="48520"/>
                        <a14:foregroundMark x1="36513" y1="44243" x2="38395" y2="43969"/>
                        <a14:foregroundMark x1="60746" y1="4989" x2="66045" y2="14638"/>
                        <a14:foregroundMark x1="66045" y1="14638" x2="66923" y2="27248"/>
                        <a14:foregroundMark x1="66923" y1="27248" x2="69627" y2="32045"/>
                        <a14:foregroundMark x1="56908" y1="27220" x2="53088" y2="35197"/>
                        <a14:foregroundMark x1="53088" y1="35197" x2="52961" y2="39254"/>
                        <a14:foregroundMark x1="70249" y1="25384" x2="73081" y2="24616"/>
                        <a14:foregroundMark x1="61732" y1="2029" x2="59503" y2="2412"/>
                        <a14:foregroundMark x1="78765" y1="46107" x2="78271" y2="57950"/>
                        <a14:foregroundMark x1="60124" y1="84457" x2="76005" y2="70121"/>
                        <a14:foregroundMark x1="76005" y1="70121" x2="78527" y2="60005"/>
                        <a14:foregroundMark x1="59412" y1="4359" x2="58571" y2="5620"/>
                        <a14:foregroundMark x1="58114" y1="6880" x2="57548" y2="9402"/>
                        <a14:foregroundMark x1="76919" y1="41968" x2="81707" y2="46053"/>
                        <a14:foregroundMark x1="81707" y1="46053" x2="82950" y2="69052"/>
                        <a14:foregroundMark x1="82950" y1="69052" x2="72825" y2="82895"/>
                        <a14:foregroundMark x1="72825" y1="82895" x2="63067" y2="86760"/>
                        <a14:foregroundMark x1="63067" y1="86760" x2="58461" y2="78427"/>
                        <a14:foregroundMark x1="58461" y1="78427" x2="57548" y2="74397"/>
                        <a14:backgroundMark x1="48556" y1="50959" x2="47825" y2="49123"/>
                        <a14:backgroundMark x1="79916" y1="38596" x2="78509" y2="36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67" r="29759" b="23294"/>
          <a:stretch/>
        </p:blipFill>
        <p:spPr>
          <a:xfrm>
            <a:off x="5892604" y="1588006"/>
            <a:ext cx="6313520" cy="52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ight Arrow 101">
            <a:extLst>
              <a:ext uri="{FF2B5EF4-FFF2-40B4-BE49-F238E27FC236}">
                <a16:creationId xmlns:a16="http://schemas.microsoft.com/office/drawing/2014/main" id="{EAC7B7E0-50FA-1D41-B18F-B8989DF4D551}"/>
              </a:ext>
            </a:extLst>
          </p:cNvPr>
          <p:cNvSpPr/>
          <p:nvPr/>
        </p:nvSpPr>
        <p:spPr>
          <a:xfrm rot="10800000" flipH="1">
            <a:off x="3171385" y="1464026"/>
            <a:ext cx="502382" cy="4607643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1F4A9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3FC-A69F-BB46-9F0F-8FA1EC0F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22" y="148766"/>
            <a:ext cx="10990664" cy="81661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Разработка стратегии и проектов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EB7C9F-E221-2348-8A4A-46A2303C6F5F}"/>
              </a:ext>
            </a:extLst>
          </p:cNvPr>
          <p:cNvSpPr txBox="1"/>
          <p:nvPr/>
        </p:nvSpPr>
        <p:spPr>
          <a:xfrm>
            <a:off x="338560" y="1489165"/>
            <a:ext cx="2709637" cy="738664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Стратегия научно-технологического развития РФ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BE209-12C6-2B47-8D48-66B0FB7C0E91}"/>
              </a:ext>
            </a:extLst>
          </p:cNvPr>
          <p:cNvSpPr txBox="1"/>
          <p:nvPr/>
        </p:nvSpPr>
        <p:spPr>
          <a:xfrm>
            <a:off x="348622" y="2950244"/>
            <a:ext cx="2709538" cy="523220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Стратегия развития региона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BE43D5-3B73-4F46-AE46-1164606BDD4A}"/>
              </a:ext>
            </a:extLst>
          </p:cNvPr>
          <p:cNvSpPr txBox="1"/>
          <p:nvPr/>
        </p:nvSpPr>
        <p:spPr>
          <a:xfrm>
            <a:off x="348622" y="2423953"/>
            <a:ext cx="2709637" cy="307777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Рынки НТИ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1F82B-5993-FD49-A43D-B164DEEB6771}"/>
              </a:ext>
            </a:extLst>
          </p:cNvPr>
          <p:cNvSpPr txBox="1"/>
          <p:nvPr/>
        </p:nvSpPr>
        <p:spPr>
          <a:xfrm>
            <a:off x="348622" y="3678426"/>
            <a:ext cx="2709538" cy="523220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Социальный запрос региона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EC25B-1ECF-2746-839A-3ECD521DDEBA}"/>
              </a:ext>
            </a:extLst>
          </p:cNvPr>
          <p:cNvSpPr txBox="1"/>
          <p:nvPr/>
        </p:nvSpPr>
        <p:spPr>
          <a:xfrm>
            <a:off x="339386" y="4420160"/>
            <a:ext cx="2709538" cy="523220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Промышленность и</a:t>
            </a: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бизнес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58B9E-B4CA-1047-86FA-B8C0808F8C84}"/>
              </a:ext>
            </a:extLst>
          </p:cNvPr>
          <p:cNvSpPr txBox="1"/>
          <p:nvPr/>
        </p:nvSpPr>
        <p:spPr>
          <a:xfrm>
            <a:off x="348622" y="5148342"/>
            <a:ext cx="2709538" cy="954107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Рынки новых компетенций,</a:t>
            </a:r>
            <a:b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консорциумы и др. ВУЗы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4BC569-D63A-4A42-ABD5-FFB3D8125ED3}"/>
              </a:ext>
            </a:extLst>
          </p:cNvPr>
          <p:cNvSpPr txBox="1"/>
          <p:nvPr/>
        </p:nvSpPr>
        <p:spPr>
          <a:xfrm>
            <a:off x="3730476" y="2115831"/>
            <a:ext cx="1585481" cy="523220"/>
          </a:xfrm>
          <a:prstGeom prst="rect">
            <a:avLst/>
          </a:prstGeom>
          <a:ln>
            <a:solidFill>
              <a:srgbClr val="B2C8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Амбиции университета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004CD-7B54-AB44-BA74-26D9E54765FD}"/>
              </a:ext>
            </a:extLst>
          </p:cNvPr>
          <p:cNvSpPr txBox="1"/>
          <p:nvPr/>
        </p:nvSpPr>
        <p:spPr>
          <a:xfrm>
            <a:off x="3655069" y="4358172"/>
            <a:ext cx="1791585" cy="738664"/>
          </a:xfrm>
          <a:prstGeom prst="rect">
            <a:avLst/>
          </a:prstGeom>
          <a:solidFill>
            <a:srgbClr val="4472C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Референтные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университеты,</a:t>
            </a:r>
            <a:b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бенчмаркинг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76777-9F44-0446-A2E9-2A9BA14220B7}"/>
              </a:ext>
            </a:extLst>
          </p:cNvPr>
          <p:cNvSpPr txBox="1"/>
          <p:nvPr/>
        </p:nvSpPr>
        <p:spPr>
          <a:xfrm>
            <a:off x="6827137" y="1566645"/>
            <a:ext cx="192705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Ставки программы развития университета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973748-7EDE-2D4E-AA5E-E5A0E469BA9C}"/>
              </a:ext>
            </a:extLst>
          </p:cNvPr>
          <p:cNvSpPr txBox="1"/>
          <p:nvPr/>
        </p:nvSpPr>
        <p:spPr>
          <a:xfrm>
            <a:off x="6884761" y="4394823"/>
            <a:ext cx="1915646" cy="830997"/>
          </a:xfrm>
          <a:prstGeom prst="rect">
            <a:avLst/>
          </a:prstGeom>
          <a:solidFill>
            <a:srgbClr val="DAE3F3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трансформации университета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D7CCC4-9B7D-084F-91F8-4052FFB1BE41}"/>
              </a:ext>
            </a:extLst>
          </p:cNvPr>
          <p:cNvSpPr txBox="1"/>
          <p:nvPr/>
        </p:nvSpPr>
        <p:spPr>
          <a:xfrm>
            <a:off x="9516381" y="1464026"/>
            <a:ext cx="2336233" cy="2339102"/>
          </a:xfrm>
          <a:prstGeom prst="rect">
            <a:avLst/>
          </a:prstGeom>
          <a:solidFill>
            <a:srgbClr val="214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Стратегические </a:t>
            </a:r>
            <a:b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 </a:t>
            </a:r>
            <a:b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САЕ</a:t>
            </a:r>
            <a:b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(реализация требует трансформации университета / результат этих проектов влияет на экосистему вокруг университета)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08EFD-1030-BD4E-AC5C-6383B82B592B}"/>
              </a:ext>
            </a:extLst>
          </p:cNvPr>
          <p:cNvSpPr txBox="1"/>
          <p:nvPr/>
        </p:nvSpPr>
        <p:spPr>
          <a:xfrm>
            <a:off x="9516381" y="4491359"/>
            <a:ext cx="2336233" cy="1261884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трансформации университета</a:t>
            </a:r>
            <a:b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(проекты, механизмы, инструменты)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3F0E6D5-02CB-CF42-A045-07638B0F1B97}"/>
              </a:ext>
            </a:extLst>
          </p:cNvPr>
          <p:cNvCxnSpPr>
            <a:cxnSpLocks/>
          </p:cNvCxnSpPr>
          <p:nvPr/>
        </p:nvCxnSpPr>
        <p:spPr>
          <a:xfrm>
            <a:off x="4457248" y="2922254"/>
            <a:ext cx="5193" cy="1244848"/>
          </a:xfrm>
          <a:prstGeom prst="straightConnector1">
            <a:avLst/>
          </a:prstGeom>
          <a:ln w="412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8E925CF-0025-A541-BA30-31471215529B}"/>
              </a:ext>
            </a:extLst>
          </p:cNvPr>
          <p:cNvCxnSpPr>
            <a:cxnSpLocks/>
          </p:cNvCxnSpPr>
          <p:nvPr/>
        </p:nvCxnSpPr>
        <p:spPr>
          <a:xfrm>
            <a:off x="4571115" y="2935189"/>
            <a:ext cx="573055" cy="201603"/>
          </a:xfrm>
          <a:prstGeom prst="straightConnector1">
            <a:avLst/>
          </a:prstGeom>
          <a:ln w="412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8DA5ECC-8A5B-5F4F-88DD-503F63C43664}"/>
              </a:ext>
            </a:extLst>
          </p:cNvPr>
          <p:cNvCxnSpPr>
            <a:cxnSpLocks/>
          </p:cNvCxnSpPr>
          <p:nvPr/>
        </p:nvCxnSpPr>
        <p:spPr>
          <a:xfrm flipV="1">
            <a:off x="4563532" y="3826158"/>
            <a:ext cx="580638" cy="331999"/>
          </a:xfrm>
          <a:prstGeom prst="straightConnector1">
            <a:avLst/>
          </a:prstGeom>
          <a:ln w="412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A34AAD1-B068-E471-B590-89AA728B30BE}"/>
              </a:ext>
            </a:extLst>
          </p:cNvPr>
          <p:cNvSpPr/>
          <p:nvPr/>
        </p:nvSpPr>
        <p:spPr>
          <a:xfrm>
            <a:off x="5183495" y="2983721"/>
            <a:ext cx="1872498" cy="923330"/>
          </a:xfrm>
          <a:prstGeom prst="roundRect">
            <a:avLst/>
          </a:prstGeom>
          <a:solidFill>
            <a:srgbClr val="B2C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ЦЕЛЕВАЯ МОДЕЛЬ</a:t>
            </a:r>
          </a:p>
        </p:txBody>
      </p:sp>
      <p:sp>
        <p:nvSpPr>
          <p:cNvPr id="43" name="Right Arrow 101">
            <a:extLst>
              <a:ext uri="{FF2B5EF4-FFF2-40B4-BE49-F238E27FC236}">
                <a16:creationId xmlns:a16="http://schemas.microsoft.com/office/drawing/2014/main" id="{6E88C61F-9692-2206-155F-5DA57573F54B}"/>
              </a:ext>
            </a:extLst>
          </p:cNvPr>
          <p:cNvSpPr/>
          <p:nvPr/>
        </p:nvSpPr>
        <p:spPr>
          <a:xfrm rot="10800000" flipH="1">
            <a:off x="8890812" y="1464026"/>
            <a:ext cx="502382" cy="4607643"/>
          </a:xfrm>
          <a:prstGeom prst="rightArrow">
            <a:avLst>
              <a:gd name="adj1" fmla="val 100000"/>
              <a:gd name="adj2" fmla="val 100000"/>
            </a:avLst>
          </a:prstGeom>
          <a:solidFill>
            <a:srgbClr val="B2C8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FED84732-1D44-6726-D655-A7605A95856D}"/>
              </a:ext>
            </a:extLst>
          </p:cNvPr>
          <p:cNvCxnSpPr>
            <a:cxnSpLocks/>
          </p:cNvCxnSpPr>
          <p:nvPr/>
        </p:nvCxnSpPr>
        <p:spPr>
          <a:xfrm flipV="1">
            <a:off x="7098545" y="2762162"/>
            <a:ext cx="626936" cy="347755"/>
          </a:xfrm>
          <a:prstGeom prst="straightConnector1">
            <a:avLst/>
          </a:prstGeom>
          <a:ln w="412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A5E31BCE-018A-62C6-22E9-FBCD404A874A}"/>
              </a:ext>
            </a:extLst>
          </p:cNvPr>
          <p:cNvCxnSpPr>
            <a:cxnSpLocks/>
          </p:cNvCxnSpPr>
          <p:nvPr/>
        </p:nvCxnSpPr>
        <p:spPr>
          <a:xfrm>
            <a:off x="7144843" y="3776788"/>
            <a:ext cx="580638" cy="390314"/>
          </a:xfrm>
          <a:prstGeom prst="straightConnector1">
            <a:avLst/>
          </a:prstGeom>
          <a:ln w="41275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488BB88-BC21-D3B6-B6B9-02A796BBD04A}"/>
              </a:ext>
            </a:extLst>
          </p:cNvPr>
          <p:cNvSpPr/>
          <p:nvPr/>
        </p:nvSpPr>
        <p:spPr>
          <a:xfrm>
            <a:off x="1" y="6662646"/>
            <a:ext cx="12192000" cy="189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BA6CBD-0EB0-0544-B208-41362837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789" y="71236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8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3FC-A69F-BB46-9F0F-8FA1EC0F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0" y="235193"/>
            <a:ext cx="11304488" cy="6553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стратегией и программой развития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D6C345B-4082-7C43-8628-4CF056C591BF}"/>
              </a:ext>
            </a:extLst>
          </p:cNvPr>
          <p:cNvGrpSpPr/>
          <p:nvPr/>
        </p:nvGrpSpPr>
        <p:grpSpPr>
          <a:xfrm>
            <a:off x="2218566" y="1342030"/>
            <a:ext cx="4798255" cy="4813628"/>
            <a:chOff x="1133856" y="2129600"/>
            <a:chExt cx="4962144" cy="3889248"/>
          </a:xfrm>
          <a:solidFill>
            <a:srgbClr val="ACBCD9"/>
          </a:solidFill>
        </p:grpSpPr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BE0190DC-8659-7B48-99FE-17AA6122C456}"/>
                </a:ext>
              </a:extLst>
            </p:cNvPr>
            <p:cNvGrpSpPr/>
            <p:nvPr/>
          </p:nvGrpSpPr>
          <p:grpSpPr>
            <a:xfrm>
              <a:off x="1133856" y="2129600"/>
              <a:ext cx="4962144" cy="3889248"/>
              <a:chOff x="838200" y="1690688"/>
              <a:chExt cx="4962144" cy="3889248"/>
            </a:xfrm>
            <a:grpFill/>
          </p:grpSpPr>
          <p:sp>
            <p:nvSpPr>
              <p:cNvPr id="3" name="Треугольник 2">
                <a:extLst>
                  <a:ext uri="{FF2B5EF4-FFF2-40B4-BE49-F238E27FC236}">
                    <a16:creationId xmlns:a16="http://schemas.microsoft.com/office/drawing/2014/main" id="{FB7F616A-AC40-A64E-942C-6693D60FF3D9}"/>
                  </a:ext>
                </a:extLst>
              </p:cNvPr>
              <p:cNvSpPr/>
              <p:nvPr/>
            </p:nvSpPr>
            <p:spPr>
              <a:xfrm>
                <a:off x="838200" y="1690688"/>
                <a:ext cx="4962144" cy="3889248"/>
              </a:xfrm>
              <a:prstGeom prst="triangle">
                <a:avLst/>
              </a:prstGeom>
              <a:grpFill/>
              <a:ln w="38100">
                <a:solidFill>
                  <a:srgbClr val="D1D2D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cxnSp>
            <p:nvCxnSpPr>
              <p:cNvPr id="6" name="Прямая соединительная линия 5">
                <a:extLst>
                  <a:ext uri="{FF2B5EF4-FFF2-40B4-BE49-F238E27FC236}">
                    <a16:creationId xmlns:a16="http://schemas.microsoft.com/office/drawing/2014/main" id="{1B8317CA-D336-EB47-88B3-450AB882BAE0}"/>
                  </a:ext>
                </a:extLst>
              </p:cNvPr>
              <p:cNvCxnSpPr/>
              <p:nvPr/>
            </p:nvCxnSpPr>
            <p:spPr>
              <a:xfrm>
                <a:off x="2462784" y="3048000"/>
                <a:ext cx="1743456" cy="0"/>
              </a:xfrm>
              <a:prstGeom prst="line">
                <a:avLst/>
              </a:prstGeom>
              <a:grpFill/>
              <a:ln w="38100">
                <a:solidFill>
                  <a:srgbClr val="D1D2D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0C551932-58EC-5445-8005-13ED1E9F6B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3728" y="4340352"/>
                <a:ext cx="3389376" cy="0"/>
              </a:xfrm>
              <a:prstGeom prst="line">
                <a:avLst/>
              </a:prstGeom>
              <a:grpFill/>
              <a:ln w="38100">
                <a:solidFill>
                  <a:srgbClr val="D1D2D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3A8D15-59CE-7142-B02D-D8B1571FFAF1}"/>
                </a:ext>
              </a:extLst>
            </p:cNvPr>
            <p:cNvSpPr txBox="1"/>
            <p:nvPr/>
          </p:nvSpPr>
          <p:spPr>
            <a:xfrm>
              <a:off x="2354759" y="5246853"/>
              <a:ext cx="2481073" cy="4724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1F4A9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операционная деятельность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4D45BB-0940-BE46-B3AD-B98E370B751A}"/>
                </a:ext>
              </a:extLst>
            </p:cNvPr>
            <p:cNvSpPr txBox="1"/>
            <p:nvPr/>
          </p:nvSpPr>
          <p:spPr>
            <a:xfrm>
              <a:off x="2354759" y="3987113"/>
              <a:ext cx="2481073" cy="4724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1F4A9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проекты трансформации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19D75C-C9FD-E84A-ADA8-BFEEBE1D6823}"/>
                </a:ext>
              </a:extLst>
            </p:cNvPr>
            <p:cNvSpPr txBox="1"/>
            <p:nvPr/>
          </p:nvSpPr>
          <p:spPr>
            <a:xfrm>
              <a:off x="2875205" y="3090189"/>
              <a:ext cx="1440178" cy="27354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1F4A9A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прорывы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DB2429-54F8-A847-BA3E-91ED862428BF}"/>
              </a:ext>
            </a:extLst>
          </p:cNvPr>
          <p:cNvSpPr txBox="1"/>
          <p:nvPr/>
        </p:nvSpPr>
        <p:spPr>
          <a:xfrm>
            <a:off x="1248229" y="1924434"/>
            <a:ext cx="2380142" cy="646331"/>
          </a:xfrm>
          <a:prstGeom prst="rect">
            <a:avLst/>
          </a:prstGeom>
          <a:solidFill>
            <a:srgbClr val="1F4A9A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Стратегические </a:t>
            </a:r>
            <a:b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EF2F66-4644-9D45-A02D-3D7852DA38C3}"/>
              </a:ext>
            </a:extLst>
          </p:cNvPr>
          <p:cNvSpPr txBox="1"/>
          <p:nvPr/>
        </p:nvSpPr>
        <p:spPr>
          <a:xfrm>
            <a:off x="723769" y="3432187"/>
            <a:ext cx="2380142" cy="369332"/>
          </a:xfrm>
          <a:prstGeom prst="rect">
            <a:avLst/>
          </a:prstGeom>
          <a:solidFill>
            <a:srgbClr val="1F4A9A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Политики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9227ED-832D-404C-AAAB-D7763A7E625F}"/>
              </a:ext>
            </a:extLst>
          </p:cNvPr>
          <p:cNvSpPr txBox="1"/>
          <p:nvPr/>
        </p:nvSpPr>
        <p:spPr>
          <a:xfrm>
            <a:off x="213227" y="4878654"/>
            <a:ext cx="2222585" cy="646331"/>
          </a:xfrm>
          <a:prstGeom prst="rect">
            <a:avLst/>
          </a:prstGeom>
          <a:solidFill>
            <a:srgbClr val="1F4A9A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Текущая деятельность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479467-7770-3F43-ACEF-8EB0463A9E04}"/>
              </a:ext>
            </a:extLst>
          </p:cNvPr>
          <p:cNvSpPr txBox="1"/>
          <p:nvPr/>
        </p:nvSpPr>
        <p:spPr>
          <a:xfrm>
            <a:off x="7308965" y="2770116"/>
            <a:ext cx="4423470" cy="58477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Проектный офис </a:t>
            </a:r>
            <a:endParaRPr lang="en-US" sz="1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Дирекция программы развития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D4E815-BE8D-1B4F-A652-17178957E7CE}"/>
              </a:ext>
            </a:extLst>
          </p:cNvPr>
          <p:cNvSpPr txBox="1"/>
          <p:nvPr/>
        </p:nvSpPr>
        <p:spPr>
          <a:xfrm>
            <a:off x="7308965" y="3354891"/>
            <a:ext cx="4423471" cy="3139321"/>
          </a:xfrm>
          <a:prstGeom prst="rect">
            <a:avLst/>
          </a:prstGeom>
          <a:noFill/>
          <a:ln w="19050">
            <a:solidFill>
              <a:srgbClr val="D1D2D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Статистика – отчетность, </a:t>
            </a:r>
            <a:r>
              <a:rPr lang="ru-RU" dirty="0" err="1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дашборд</a:t>
            </a:r>
            <a:r>
              <a:rPr lang="ru-RU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открытость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портфелем проектов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Обучение и вовлечение сотрудников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Система мотивации сотрудников – формирование </a:t>
            </a:r>
            <a:r>
              <a:rPr lang="en-US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Привлечение экспертизы – работа с консорциумами</a:t>
            </a:r>
            <a:endParaRPr lang="en-US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dirty="0">
              <a:solidFill>
                <a:srgbClr val="214C9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4E23FF-8B1A-C941-8A31-D0955C9D37F8}"/>
              </a:ext>
            </a:extLst>
          </p:cNvPr>
          <p:cNvSpPr txBox="1"/>
          <p:nvPr/>
        </p:nvSpPr>
        <p:spPr>
          <a:xfrm>
            <a:off x="7308965" y="1904723"/>
            <a:ext cx="4396843" cy="584775"/>
          </a:xfrm>
          <a:prstGeom prst="rect">
            <a:avLst/>
          </a:prstGeom>
          <a:noFill/>
          <a:ln w="19050">
            <a:solidFill>
              <a:srgbClr val="214C9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УПРАВЛЯЮЩИЙ СОВЕТ</a:t>
            </a:r>
          </a:p>
          <a:p>
            <a:pPr algn="ctr"/>
            <a:r>
              <a:rPr lang="ru-RU" sz="1600" dirty="0">
                <a:solidFill>
                  <a:srgbClr val="214C9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стратегический орган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7CDF98-6A5E-2F47-9F6A-D4CE5D29B615}"/>
              </a:ext>
            </a:extLst>
          </p:cNvPr>
          <p:cNvSpPr txBox="1"/>
          <p:nvPr/>
        </p:nvSpPr>
        <p:spPr>
          <a:xfrm>
            <a:off x="7308965" y="1219958"/>
            <a:ext cx="4396843" cy="584775"/>
          </a:xfrm>
          <a:prstGeom prst="rect">
            <a:avLst/>
          </a:prstGeom>
          <a:solidFill>
            <a:srgbClr val="214C9B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ЭКСПЕРТНЫЙ СОВЕТ</a:t>
            </a:r>
          </a:p>
          <a:p>
            <a:pPr algn="ctr"/>
            <a:r>
              <a:rPr lang="ru-RU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внешняя экспертиза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9DD261-A1F1-E836-9DE5-75525C326464}"/>
              </a:ext>
            </a:extLst>
          </p:cNvPr>
          <p:cNvSpPr/>
          <p:nvPr/>
        </p:nvSpPr>
        <p:spPr>
          <a:xfrm>
            <a:off x="1" y="6662646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5D4843B-9C36-1F45-A1D1-69D758DA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789" y="71236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3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AEDB48-0412-FB40-8755-4E163622F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44" y="0"/>
            <a:ext cx="12197444" cy="6858000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C08B034-0630-4846-AC7F-D870C6B2C2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46AA0F3F-E760-F344-BFA5-7ED1D4424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53043"/>
            <a:ext cx="10947399" cy="705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программы развития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51E979C-2BD4-E640-959A-C5D3660CBD2A}"/>
              </a:ext>
            </a:extLst>
          </p:cNvPr>
          <p:cNvGrpSpPr/>
          <p:nvPr/>
        </p:nvGrpSpPr>
        <p:grpSpPr>
          <a:xfrm>
            <a:off x="1181099" y="1126158"/>
            <a:ext cx="9717529" cy="5620835"/>
            <a:chOff x="859837" y="825586"/>
            <a:chExt cx="10445192" cy="5952391"/>
          </a:xfrm>
        </p:grpSpPr>
        <p:sp>
          <p:nvSpPr>
            <p:cNvPr id="29" name="Прямоугольник: скругленные углы 24">
              <a:extLst>
                <a:ext uri="{FF2B5EF4-FFF2-40B4-BE49-F238E27FC236}">
                  <a16:creationId xmlns:a16="http://schemas.microsoft.com/office/drawing/2014/main" id="{9A8C5A7B-F55C-1744-A1C8-3CC9B28B17D5}"/>
                </a:ext>
              </a:extLst>
            </p:cNvPr>
            <p:cNvSpPr/>
            <p:nvPr/>
          </p:nvSpPr>
          <p:spPr>
            <a:xfrm>
              <a:off x="990600" y="825586"/>
              <a:ext cx="10172700" cy="5952391"/>
            </a:xfrm>
            <a:prstGeom prst="roundRect">
              <a:avLst>
                <a:gd name="adj" fmla="val 125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Helvetica" pitchFamily="2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797C9BD-288A-A743-8D52-C7694162B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837" y="915777"/>
              <a:ext cx="10445192" cy="5748497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61AA11-C12A-3B4E-9661-B4E1B166B0E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421" y="289258"/>
            <a:ext cx="1731461" cy="6866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827F71-D5A1-824F-80CC-E4D6B7D974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60510"/>
          <a:stretch/>
        </p:blipFill>
        <p:spPr>
          <a:xfrm>
            <a:off x="9245616" y="101597"/>
            <a:ext cx="978687" cy="9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0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08113EB-8102-52B6-33BB-36F800ECC10B}"/>
              </a:ext>
            </a:extLst>
          </p:cNvPr>
          <p:cNvSpPr/>
          <p:nvPr/>
        </p:nvSpPr>
        <p:spPr>
          <a:xfrm>
            <a:off x="1" y="4090481"/>
            <a:ext cx="12192000" cy="276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3FC-A69F-BB46-9F0F-8FA1EC0F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798800"/>
            <a:ext cx="9759950" cy="3145631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rgbClr val="1F4A9A"/>
                </a:solidFill>
                <a:latin typeface="Arial Black" panose="020B0A04020102020204" pitchFamily="34" charset="0"/>
              </a:rPr>
              <a:t>Управление научной деятельностью в университете, показатели научной политики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92128A-B134-AE48-9E62-EDA70FE35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2450" y="4559013"/>
            <a:ext cx="7265669" cy="1500187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Научная политика развивающегося университета: практики разработки и проектов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34BD5A-7269-CE06-2D54-8013E06B1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58" b="100000" l="0" r="92557">
                        <a14:foregroundMark x1="64504" y1="71543" x2="66078" y2="73111"/>
                        <a14:foregroundMark x1="83826" y1="69333" x2="88597" y2="79823"/>
                        <a14:foregroundMark x1="22328" y1="83842" x2="34542" y2="80024"/>
                        <a14:foregroundMark x1="54151" y1="94092" x2="58635" y2="99960"/>
                        <a14:foregroundMark x1="72710" y1="61736" x2="72710" y2="64389"/>
                        <a14:foregroundMark x1="71899" y1="68207" x2="72424" y2="80024"/>
                        <a14:foregroundMark x1="67939" y1="88304" x2="84113" y2="90314"/>
                        <a14:foregroundMark x1="92319" y1="76005" x2="92557" y2="83400"/>
                        <a14:foregroundMark x1="87500" y1="96342" x2="85067" y2="99960"/>
                        <a14:foregroundMark x1="9542" y1="30868" x2="10115" y2="31310"/>
                        <a14:foregroundMark x1="28101" y1="26206" x2="28006" y2="27211"/>
                        <a14:foregroundMark x1="25573" y1="61777" x2="28626" y2="62379"/>
                        <a14:foregroundMark x1="24427" y1="68449" x2="28531" y2="67846"/>
                        <a14:foregroundMark x1="23044" y1="72950" x2="25668" y2="75362"/>
                        <a14:foregroundMark x1="18273" y1="63625" x2="20181" y2="66961"/>
                        <a14:foregroundMark x1="20181" y1="72830" x2="20181" y2="72830"/>
                        <a14:backgroundMark x1="51479" y1="22428" x2="56536" y2="24196"/>
                        <a14:backgroundMark x1="143" y1="57114" x2="1097" y2="58722"/>
                        <a14:backgroundMark x1="5200" y1="63545" x2="5630" y2="64630"/>
                        <a14:backgroundMark x1="429" y1="55426" x2="859" y2="56391"/>
                        <a14:backgroundMark x1="32872" y1="31953" x2="32872" y2="34003"/>
                        <a14:backgroundMark x1="33635" y1="27211" x2="34256" y2="30506"/>
                        <a14:backgroundMark x1="10305" y1="20498" x2="9685" y2="20498"/>
                        <a14:backgroundMark x1="143" y1="35852" x2="239" y2="40434"/>
                        <a14:backgroundMark x1="42223" y1="24357" x2="47185" y2="25402"/>
                        <a14:backgroundMark x1="6584" y1="30145" x2="7538" y2="31310"/>
                        <a14:backgroundMark x1="12977" y1="39630" x2="13263" y2="40957"/>
                        <a14:backgroundMark x1="33302" y1="23111" x2="35305" y2="22387"/>
                        <a14:backgroundMark x1="21135" y1="74196" x2="21756" y2="75080"/>
                        <a14:backgroundMark x1="19513" y1="72588" x2="21326" y2="7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697656" y="1659467"/>
            <a:ext cx="4494344" cy="519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0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83628D-A427-6F4B-8019-5E8DA5B5F8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505D323-966F-324A-9AA9-D8D900AB9E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D89CA57C-EF99-634E-ADCE-DB47ABE1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75" y="156404"/>
            <a:ext cx="11609489" cy="97023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Ставки, инициативы и показатели политики </a:t>
            </a:r>
            <a:b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области исследований и разработок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537F06-DCB7-464B-8915-FB4A5A3D77D0}"/>
              </a:ext>
            </a:extLst>
          </p:cNvPr>
          <p:cNvSpPr txBox="1"/>
          <p:nvPr/>
        </p:nvSpPr>
        <p:spPr>
          <a:xfrm>
            <a:off x="365257" y="1514671"/>
            <a:ext cx="3323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20526C-C6A2-BA42-97FB-43A75D42772C}"/>
              </a:ext>
            </a:extLst>
          </p:cNvPr>
          <p:cNvSpPr txBox="1"/>
          <p:nvPr/>
        </p:nvSpPr>
        <p:spPr>
          <a:xfrm>
            <a:off x="7910260" y="1514671"/>
            <a:ext cx="42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ПОКАЗАТЕЛИ ПОЛИТИК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0141F8-373B-E542-9B8A-9C50CF36A3C6}"/>
              </a:ext>
            </a:extLst>
          </p:cNvPr>
          <p:cNvSpPr txBox="1"/>
          <p:nvPr/>
        </p:nvSpPr>
        <p:spPr>
          <a:xfrm>
            <a:off x="3883392" y="1514671"/>
            <a:ext cx="383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ИНИЦИАТИВЫ </a:t>
            </a:r>
          </a:p>
        </p:txBody>
      </p:sp>
      <p:sp>
        <p:nvSpPr>
          <p:cNvPr id="23" name="Прямоугольник: скругленные углы 25">
            <a:extLst>
              <a:ext uri="{FF2B5EF4-FFF2-40B4-BE49-F238E27FC236}">
                <a16:creationId xmlns:a16="http://schemas.microsoft.com/office/drawing/2014/main" id="{AE8DC454-A855-0D4D-A062-960D3409C89D}"/>
              </a:ext>
            </a:extLst>
          </p:cNvPr>
          <p:cNvSpPr/>
          <p:nvPr/>
        </p:nvSpPr>
        <p:spPr>
          <a:xfrm>
            <a:off x="7910260" y="2106386"/>
            <a:ext cx="3934535" cy="4292488"/>
          </a:xfrm>
          <a:prstGeom prst="roundRect">
            <a:avLst/>
          </a:prstGeom>
          <a:solidFill>
            <a:srgbClr val="B2C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itchFamily="2" charset="0"/>
            </a:endParaRPr>
          </a:p>
        </p:txBody>
      </p:sp>
      <p:sp>
        <p:nvSpPr>
          <p:cNvPr id="27" name="Прямоугольник: скругленные углы 23">
            <a:extLst>
              <a:ext uri="{FF2B5EF4-FFF2-40B4-BE49-F238E27FC236}">
                <a16:creationId xmlns:a16="http://schemas.microsoft.com/office/drawing/2014/main" id="{A3B75FD5-ED55-044D-A2FB-ECD33696E275}"/>
              </a:ext>
            </a:extLst>
          </p:cNvPr>
          <p:cNvSpPr/>
          <p:nvPr/>
        </p:nvSpPr>
        <p:spPr>
          <a:xfrm>
            <a:off x="365257" y="2106386"/>
            <a:ext cx="3323609" cy="4298043"/>
          </a:xfrm>
          <a:prstGeom prst="roundRect">
            <a:avLst/>
          </a:prstGeom>
          <a:solidFill>
            <a:srgbClr val="B2C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EFCEBB-BF21-D046-9CA7-B3F2D9ED9BA1}"/>
              </a:ext>
            </a:extLst>
          </p:cNvPr>
          <p:cNvSpPr txBox="1"/>
          <p:nvPr/>
        </p:nvSpPr>
        <p:spPr>
          <a:xfrm>
            <a:off x="469586" y="2635053"/>
            <a:ext cx="3341797" cy="34778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фокусировка исследований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инфраструктурные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кадровые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технологические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предпринимательские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международные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ru-RU" sz="2000" dirty="0">
                <a:latin typeface="Helvetica" pitchFamily="2" charset="0"/>
              </a:rPr>
              <a:t>кооперация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9D148-EE7F-324F-8AD1-0BFB3B53238B}"/>
              </a:ext>
            </a:extLst>
          </p:cNvPr>
          <p:cNvSpPr txBox="1"/>
          <p:nvPr/>
        </p:nvSpPr>
        <p:spPr>
          <a:xfrm>
            <a:off x="8099553" y="2205916"/>
            <a:ext cx="3745241" cy="40934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рост объемов НИОКР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продажа РИД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качество публикаций, цитирования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рост в рейтингах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журналы университета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молодые исследователи / </a:t>
            </a:r>
            <a:r>
              <a:rPr lang="ru-RU" sz="2000" dirty="0" err="1">
                <a:latin typeface="Helvetica" pitchFamily="2" charset="0"/>
              </a:rPr>
              <a:t>постдоки</a:t>
            </a:r>
            <a:endParaRPr lang="ru-RU" sz="20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err="1">
                <a:latin typeface="Helvetica" pitchFamily="2" charset="0"/>
              </a:rPr>
              <a:t>инкубирование</a:t>
            </a:r>
            <a:r>
              <a:rPr lang="ru-RU" sz="2000" dirty="0">
                <a:latin typeface="Helvetica" pitchFamily="2" charset="0"/>
              </a:rPr>
              <a:t> новых проектов / прорывы / </a:t>
            </a:r>
            <a:br>
              <a:rPr lang="en-US" sz="2000" dirty="0">
                <a:latin typeface="Helvetica" pitchFamily="2" charset="0"/>
              </a:rPr>
            </a:br>
            <a:r>
              <a:rPr lang="ru-RU" sz="2000" dirty="0">
                <a:latin typeface="Helvetica" pitchFamily="2" charset="0"/>
              </a:rPr>
              <a:t>новые рынки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доля нового оборудования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новые лаборатории</a:t>
            </a:r>
          </a:p>
        </p:txBody>
      </p:sp>
      <p:sp>
        <p:nvSpPr>
          <p:cNvPr id="30" name="Прямоугольник: скругленные углы 24">
            <a:extLst>
              <a:ext uri="{FF2B5EF4-FFF2-40B4-BE49-F238E27FC236}">
                <a16:creationId xmlns:a16="http://schemas.microsoft.com/office/drawing/2014/main" id="{FB19FB20-32F5-5446-86B3-12BC0B11FBEC}"/>
              </a:ext>
            </a:extLst>
          </p:cNvPr>
          <p:cNvSpPr/>
          <p:nvPr/>
        </p:nvSpPr>
        <p:spPr>
          <a:xfrm>
            <a:off x="3883391" y="2106386"/>
            <a:ext cx="3835376" cy="42980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82D8B26-4ECB-7147-A8A2-E0DF5E457AB3}"/>
              </a:ext>
            </a:extLst>
          </p:cNvPr>
          <p:cNvSpPr txBox="1"/>
          <p:nvPr/>
        </p:nvSpPr>
        <p:spPr>
          <a:xfrm>
            <a:off x="4069654" y="2327277"/>
            <a:ext cx="3649112" cy="40934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центры, лаборатории, студии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оборудование и МТБ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обеспечение роста </a:t>
            </a:r>
            <a:r>
              <a:rPr lang="en-US" sz="2000" dirty="0">
                <a:latin typeface="Helvetica" pitchFamily="2" charset="0"/>
              </a:rPr>
              <a:t>TRL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цифровые сервисы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создание консорциумов, развитие сотрудничества с РАН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развитие и поддержка молодых ученых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Helvetica" pitchFamily="2" charset="0"/>
              </a:rPr>
              <a:t>собственные научные и венчурные фонды</a:t>
            </a:r>
          </a:p>
          <a:p>
            <a:pPr marL="285750" indent="-285750">
              <a:buFontTx/>
              <a:buChar char="-"/>
            </a:pPr>
            <a:endParaRPr lang="ru-RU" sz="2000" dirty="0">
              <a:latin typeface="Helvetica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11553B-A7E6-1D4D-A97B-1817BF8964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421" y="279945"/>
            <a:ext cx="1731461" cy="6866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1DB1CF-9845-434E-AA57-2F6C9F2353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60510"/>
          <a:stretch/>
        </p:blipFill>
        <p:spPr>
          <a:xfrm>
            <a:off x="9245616" y="101597"/>
            <a:ext cx="978687" cy="9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0519B35-0E24-7005-EC4E-803BD3582DC2}"/>
              </a:ext>
            </a:extLst>
          </p:cNvPr>
          <p:cNvSpPr/>
          <p:nvPr/>
        </p:nvSpPr>
        <p:spPr>
          <a:xfrm>
            <a:off x="8512516" y="2393829"/>
            <a:ext cx="3365923" cy="3441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itchFamily="2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603F7A0-0A2B-C207-6887-1F16053CC212}"/>
              </a:ext>
            </a:extLst>
          </p:cNvPr>
          <p:cNvSpPr/>
          <p:nvPr/>
        </p:nvSpPr>
        <p:spPr>
          <a:xfrm>
            <a:off x="295487" y="2393829"/>
            <a:ext cx="3844713" cy="34418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Helvetica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3FC-A69F-BB46-9F0F-8FA1EC0F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86" y="86040"/>
            <a:ext cx="11699271" cy="8089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Показатели научной деятельности университета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41D03-5B9A-E646-A1DA-ABCDD31DEF58}"/>
              </a:ext>
            </a:extLst>
          </p:cNvPr>
          <p:cNvSpPr txBox="1"/>
          <p:nvPr/>
        </p:nvSpPr>
        <p:spPr>
          <a:xfrm>
            <a:off x="346276" y="3192588"/>
            <a:ext cx="3895078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</a:rPr>
              <a:t>магистратура, аспирантура, докторантура молодежная наука, защиты аспирантов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</a:rPr>
              <a:t>публикации, цитирования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</a:rPr>
              <a:t>рейтинги и общая аналитика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</a:rPr>
              <a:t>финансирование НИР, гранты, работа с фондами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</a:rPr>
              <a:t>инфраструктура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58F9F-41D2-FFAC-E5C9-FAF857415913}"/>
              </a:ext>
            </a:extLst>
          </p:cNvPr>
          <p:cNvSpPr txBox="1"/>
          <p:nvPr/>
        </p:nvSpPr>
        <p:spPr>
          <a:xfrm>
            <a:off x="295486" y="2472002"/>
            <a:ext cx="384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Фундаментальная </a:t>
            </a:r>
          </a:p>
          <a:p>
            <a:pPr algn="ctr"/>
            <a:r>
              <a:rPr lang="ru-RU" sz="20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800985-B216-12E8-4D87-80967FB3E1C3}"/>
              </a:ext>
            </a:extLst>
          </p:cNvPr>
          <p:cNvSpPr txBox="1"/>
          <p:nvPr/>
        </p:nvSpPr>
        <p:spPr>
          <a:xfrm>
            <a:off x="8695203" y="2943598"/>
            <a:ext cx="3028838" cy="286232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объемы средств от инновационной деятельности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численность МИП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контрактные производства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венчурные фонды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инфраструктура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C670E-5E34-A13D-C1BD-152AB527509A}"/>
              </a:ext>
            </a:extLst>
          </p:cNvPr>
          <p:cNvSpPr txBox="1"/>
          <p:nvPr/>
        </p:nvSpPr>
        <p:spPr>
          <a:xfrm>
            <a:off x="8526872" y="2543488"/>
            <a:ext cx="336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F4A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Инновации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9ED7D71-6B11-BC76-39DE-950A242576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128" y="1101439"/>
            <a:ext cx="1049428" cy="1049428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369D52C-3B87-E82B-4B9F-C3CA5374E858}"/>
              </a:ext>
            </a:extLst>
          </p:cNvPr>
          <p:cNvGrpSpPr/>
          <p:nvPr/>
        </p:nvGrpSpPr>
        <p:grpSpPr>
          <a:xfrm>
            <a:off x="4400932" y="1236830"/>
            <a:ext cx="4007361" cy="4598804"/>
            <a:chOff x="4453793" y="1653904"/>
            <a:chExt cx="4007361" cy="459880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625136F-C091-C7B0-EC84-4B52FDAB5045}"/>
                </a:ext>
              </a:extLst>
            </p:cNvPr>
            <p:cNvSpPr/>
            <p:nvPr/>
          </p:nvSpPr>
          <p:spPr>
            <a:xfrm>
              <a:off x="4456863" y="2810903"/>
              <a:ext cx="3844712" cy="3441805"/>
            </a:xfrm>
            <a:prstGeom prst="roundRect">
              <a:avLst/>
            </a:prstGeom>
            <a:solidFill>
              <a:srgbClr val="B2C8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767121-DDC0-FE54-BC35-E95AC99D7501}"/>
                </a:ext>
              </a:extLst>
            </p:cNvPr>
            <p:cNvSpPr txBox="1"/>
            <p:nvPr/>
          </p:nvSpPr>
          <p:spPr>
            <a:xfrm>
              <a:off x="4453793" y="2985307"/>
              <a:ext cx="3844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F4A9A"/>
                  </a:solidFill>
                  <a:latin typeface="Helvetica" pitchFamily="2" charset="0"/>
                </a:rPr>
                <a:t>Прикладная</a:t>
              </a:r>
            </a:p>
            <a:p>
              <a:pPr algn="ctr"/>
              <a:r>
                <a:rPr lang="ru-RU" sz="2400" b="1" dirty="0">
                  <a:solidFill>
                    <a:srgbClr val="1F4A9A"/>
                  </a:solidFill>
                  <a:latin typeface="Helvetica" pitchFamily="2" charset="0"/>
                </a:rPr>
                <a:t>наука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4189F8-C014-6D29-4D99-574BFBAAC9AF}"/>
                </a:ext>
              </a:extLst>
            </p:cNvPr>
            <p:cNvSpPr txBox="1"/>
            <p:nvPr/>
          </p:nvSpPr>
          <p:spPr>
            <a:xfrm>
              <a:off x="4457285" y="3751493"/>
              <a:ext cx="4003869" cy="19389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sz="2000" dirty="0">
                  <a:latin typeface="Franklin Gothic Book" panose="020B0503020102020204" pitchFamily="34" charset="0"/>
                </a:rPr>
                <a:t>защиты, целевая аспирантура</a:t>
              </a:r>
            </a:p>
            <a:p>
              <a:pPr marL="285750" indent="-285750">
                <a:buFontTx/>
                <a:buChar char="-"/>
              </a:pPr>
              <a:r>
                <a:rPr lang="ru-RU" sz="2000" dirty="0">
                  <a:latin typeface="Franklin Gothic Book" panose="020B0503020102020204" pitchFamily="34" charset="0"/>
                </a:rPr>
                <a:t>патенты и РИД</a:t>
              </a:r>
            </a:p>
            <a:p>
              <a:pPr marL="285750" indent="-285750">
                <a:buFontTx/>
                <a:buChar char="-"/>
              </a:pPr>
              <a:r>
                <a:rPr lang="ru-RU" sz="2000" dirty="0">
                  <a:latin typeface="Franklin Gothic Book" panose="020B0503020102020204" pitchFamily="34" charset="0"/>
                </a:rPr>
                <a:t>финансирование НИОКР, программы, гранты, </a:t>
              </a:r>
              <a:r>
                <a:rPr lang="ru-RU" sz="2000" dirty="0" err="1">
                  <a:latin typeface="Franklin Gothic Book" panose="020B0503020102020204" pitchFamily="34" charset="0"/>
                </a:rPr>
                <a:t>хоз.договора</a:t>
              </a:r>
              <a:endParaRPr lang="ru-RU" sz="2000" dirty="0">
                <a:latin typeface="Franklin Gothic Book" panose="020B05030201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2000" dirty="0">
                  <a:latin typeface="Franklin Gothic Book" panose="020B0503020102020204" pitchFamily="34" charset="0"/>
                </a:rPr>
                <a:t>инфраструктура</a:t>
              </a: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42C062E8-F50F-3384-20F9-BFA61022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4505" y="1653904"/>
              <a:ext cx="1049428" cy="1049428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9261EA3-99E4-A061-8856-B44A30578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3" y="1101439"/>
            <a:ext cx="1049428" cy="104942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B31632-F375-A449-8482-0F32994C6896}"/>
              </a:ext>
            </a:extLst>
          </p:cNvPr>
          <p:cNvSpPr/>
          <p:nvPr/>
        </p:nvSpPr>
        <p:spPr>
          <a:xfrm>
            <a:off x="1" y="6662646"/>
            <a:ext cx="12192000" cy="19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F4A9A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5EAB39-E5D6-9941-9C48-DDC0506D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8789" y="71236"/>
            <a:ext cx="2580511" cy="8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32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1146</Words>
  <Application>Microsoft Office PowerPoint</Application>
  <PresentationFormat>Широкоэкранный</PresentationFormat>
  <Paragraphs>271</Paragraphs>
  <Slides>22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Century Gothic</vt:lpstr>
      <vt:lpstr>Fira Sans</vt:lpstr>
      <vt:lpstr>Franklin Gothic Book</vt:lpstr>
      <vt:lpstr>Helvetica</vt:lpstr>
      <vt:lpstr>Verdana</vt:lpstr>
      <vt:lpstr>Тема Office</vt:lpstr>
      <vt:lpstr>Научная политика развивающегося университета:  практики разработки и проектов</vt:lpstr>
      <vt:lpstr>Презентация PowerPoint</vt:lpstr>
      <vt:lpstr>Презентация PowerPoint</vt:lpstr>
      <vt:lpstr>Разработка стратегии и проектов</vt:lpstr>
      <vt:lpstr>Управление стратегией и программой развития</vt:lpstr>
      <vt:lpstr>Политики программы развития</vt:lpstr>
      <vt:lpstr>Управление научной деятельностью в университете, показатели научной политики</vt:lpstr>
      <vt:lpstr>Ставки, инициативы и показатели политики  в области исследований и разработок</vt:lpstr>
      <vt:lpstr>Показатели научной деятельности университета</vt:lpstr>
      <vt:lpstr>Презентация PowerPoint</vt:lpstr>
      <vt:lpstr>Кейсы и проекты политики в области исследований и разработок</vt:lpstr>
      <vt:lpstr>Презентация PowerPoint</vt:lpstr>
      <vt:lpstr>Команда научного проекта</vt:lpstr>
      <vt:lpstr>Команда научного проекта</vt:lpstr>
      <vt:lpstr>Проектный офис для научно-технических проектов</vt:lpstr>
      <vt:lpstr>Системное развитие кадрового потенциала</vt:lpstr>
      <vt:lpstr>Ограничения реализации научного проекта</vt:lpstr>
      <vt:lpstr>Разрывы в логике TRL</vt:lpstr>
      <vt:lpstr>Кейсы для обеспечения роста TRL</vt:lpstr>
      <vt:lpstr>Привлечение финансовых ресурсов  для развития проекта</vt:lpstr>
      <vt:lpstr>Если развивать что-то одно, то изменяется и всё, что находится вокруг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Научная политика развивающегося университета: практики разработки и проектов</dc:title>
  <dc:creator>Microsoft Office User</dc:creator>
  <cp:lastModifiedBy>Roman V. Ostvald</cp:lastModifiedBy>
  <cp:revision>45</cp:revision>
  <cp:lastPrinted>2023-03-06T11:31:49Z</cp:lastPrinted>
  <dcterms:created xsi:type="dcterms:W3CDTF">2023-03-05T04:29:11Z</dcterms:created>
  <dcterms:modified xsi:type="dcterms:W3CDTF">2024-11-22T08:24:52Z</dcterms:modified>
</cp:coreProperties>
</file>