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60" r:id="rId4"/>
    <p:sldId id="261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6" r:id="rId17"/>
    <p:sldId id="277" r:id="rId18"/>
    <p:sldId id="278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5"/>
  </p:normalViewPr>
  <p:slideViewPr>
    <p:cSldViewPr snapToGrid="0" showGuides="1">
      <p:cViewPr>
        <p:scale>
          <a:sx n="100" d="100"/>
          <a:sy n="100" d="100"/>
        </p:scale>
        <p:origin x="954" y="282"/>
      </p:cViewPr>
      <p:guideLst>
        <p:guide orient="horz" pos="218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32352-D126-3740-986B-E6A7DB651733}" type="doc">
      <dgm:prSet loTypeId="urn:microsoft.com/office/officeart/2005/8/layout/matrix3" loCatId="matrix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2F8686E0-AF20-444D-A444-BFC7A92E76B2}">
      <dgm:prSet custT="1"/>
      <dgm:spPr/>
      <dgm:t>
        <a:bodyPr/>
        <a:lstStyle/>
        <a:p>
          <a:r>
            <a:rPr lang="ru-RU" sz="1300" b="0" i="0" dirty="0">
              <a:latin typeface="Arial" panose="020B0604020202020204" pitchFamily="34" charset="0"/>
              <a:cs typeface="Arial" panose="020B0604020202020204" pitchFamily="34" charset="0"/>
            </a:rPr>
            <a:t>Критически важно: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DB920F-8CB6-6341-BCE3-3C14511F858B}" type="parTrans" cxnId="{9618BD60-7584-5F4E-8618-E5246AE23CFF}">
      <dgm:prSet/>
      <dgm:spPr/>
      <dgm:t>
        <a:bodyPr/>
        <a:lstStyle/>
        <a:p>
          <a:endParaRPr lang="ru-RU"/>
        </a:p>
      </dgm:t>
    </dgm:pt>
    <dgm:pt modelId="{DA30E974-75EE-6241-8948-DAF0D5ED83BD}" type="sibTrans" cxnId="{9618BD60-7584-5F4E-8618-E5246AE23CFF}">
      <dgm:prSet/>
      <dgm:spPr/>
      <dgm:t>
        <a:bodyPr/>
        <a:lstStyle/>
        <a:p>
          <a:endParaRPr lang="ru-RU"/>
        </a:p>
      </dgm:t>
    </dgm:pt>
    <dgm:pt modelId="{4938C95D-F7C6-844E-9245-97899571DBE2}">
      <dgm:prSet custT="1"/>
      <dgm:spPr/>
      <dgm:t>
        <a:bodyPr/>
        <a:lstStyle/>
        <a:p>
          <a:r>
            <a:rPr lang="ru-RU" sz="1300" b="0" i="0" dirty="0">
              <a:latin typeface="Arial" panose="020B0604020202020204" pitchFamily="34" charset="0"/>
              <a:cs typeface="Arial" panose="020B0604020202020204" pitchFamily="34" charset="0"/>
            </a:rPr>
            <a:t>Расширение видения будущих направлений развития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669613-C3CB-F445-9C40-A148B3AEB1D8}" type="parTrans" cxnId="{63DFA2B2-C528-4D46-8D07-EA660DA3EDAE}">
      <dgm:prSet/>
      <dgm:spPr/>
      <dgm:t>
        <a:bodyPr/>
        <a:lstStyle/>
        <a:p>
          <a:endParaRPr lang="ru-RU"/>
        </a:p>
      </dgm:t>
    </dgm:pt>
    <dgm:pt modelId="{30029259-9595-9846-B6E3-5CB9EA853ADE}" type="sibTrans" cxnId="{63DFA2B2-C528-4D46-8D07-EA660DA3EDAE}">
      <dgm:prSet/>
      <dgm:spPr/>
      <dgm:t>
        <a:bodyPr/>
        <a:lstStyle/>
        <a:p>
          <a:endParaRPr lang="ru-RU"/>
        </a:p>
      </dgm:t>
    </dgm:pt>
    <dgm:pt modelId="{35AAD6AC-826A-D046-9848-C8ABB513D81B}">
      <dgm:prSet custT="1"/>
      <dgm:spPr/>
      <dgm:t>
        <a:bodyPr/>
        <a:lstStyle/>
        <a:p>
          <a:r>
            <a:rPr lang="ru-RU" sz="1300" b="0" i="0" dirty="0">
              <a:latin typeface="Arial" panose="020B0604020202020204" pitchFamily="34" charset="0"/>
              <a:cs typeface="Arial" panose="020B0604020202020204" pitchFamily="34" charset="0"/>
            </a:rPr>
            <a:t>Всесторонний анализ тенденций        и трендов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E6A277-EEDA-BB48-9E0A-031535A23037}" type="parTrans" cxnId="{DB83EDA9-305D-2D40-ADBC-291FF16559A8}">
      <dgm:prSet/>
      <dgm:spPr/>
      <dgm:t>
        <a:bodyPr/>
        <a:lstStyle/>
        <a:p>
          <a:endParaRPr lang="ru-RU"/>
        </a:p>
      </dgm:t>
    </dgm:pt>
    <dgm:pt modelId="{09E679B8-1EC5-7340-A172-171B8D21B85D}" type="sibTrans" cxnId="{DB83EDA9-305D-2D40-ADBC-291FF16559A8}">
      <dgm:prSet/>
      <dgm:spPr/>
      <dgm:t>
        <a:bodyPr/>
        <a:lstStyle/>
        <a:p>
          <a:endParaRPr lang="ru-RU"/>
        </a:p>
      </dgm:t>
    </dgm:pt>
    <dgm:pt modelId="{B14889B6-DB40-9A4B-A2BA-E2CA4657751E}">
      <dgm:prSet custT="1"/>
      <dgm:spPr/>
      <dgm:t>
        <a:bodyPr/>
        <a:lstStyle/>
        <a:p>
          <a:r>
            <a:rPr lang="ru-RU" sz="1300" b="0" i="0" dirty="0">
              <a:latin typeface="Arial" panose="020B0604020202020204" pitchFamily="34" charset="0"/>
              <a:cs typeface="Arial" panose="020B0604020202020204" pitchFamily="34" charset="0"/>
            </a:rPr>
            <a:t>Поиск эффективных инструментов для работы в будущем</a:t>
          </a:r>
          <a:endParaRPr lang="ru-RU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8FA2AA-DB9A-134A-9C47-717B54D62E80}" type="parTrans" cxnId="{92BCD8BF-4698-CB43-AE89-D552ECB63C0C}">
      <dgm:prSet/>
      <dgm:spPr/>
      <dgm:t>
        <a:bodyPr/>
        <a:lstStyle/>
        <a:p>
          <a:endParaRPr lang="ru-RU"/>
        </a:p>
      </dgm:t>
    </dgm:pt>
    <dgm:pt modelId="{FACEF8C0-EBB1-164B-8FEE-85F5E2B28109}" type="sibTrans" cxnId="{92BCD8BF-4698-CB43-AE89-D552ECB63C0C}">
      <dgm:prSet/>
      <dgm:spPr/>
      <dgm:t>
        <a:bodyPr/>
        <a:lstStyle/>
        <a:p>
          <a:endParaRPr lang="ru-RU"/>
        </a:p>
      </dgm:t>
    </dgm:pt>
    <dgm:pt modelId="{DA2FE015-BB52-F943-9649-D15E5C063E8B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Инновационное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и научно-технологическое развитие входит в новую фазу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833F2E-A2BE-1A44-A716-567EA689950F}" type="parTrans" cxnId="{8A32E612-37B8-9A4D-9E99-1453A168AC85}">
      <dgm:prSet/>
      <dgm:spPr/>
      <dgm:t>
        <a:bodyPr/>
        <a:lstStyle/>
        <a:p>
          <a:endParaRPr lang="ru-RU"/>
        </a:p>
      </dgm:t>
    </dgm:pt>
    <dgm:pt modelId="{1CF31C61-0EED-EF40-994C-DC0284777E9B}" type="sibTrans" cxnId="{8A32E612-37B8-9A4D-9E99-1453A168AC85}">
      <dgm:prSet/>
      <dgm:spPr/>
      <dgm:t>
        <a:bodyPr/>
        <a:lstStyle/>
        <a:p>
          <a:endParaRPr lang="ru-RU"/>
        </a:p>
      </dgm:t>
    </dgm:pt>
    <dgm:pt modelId="{57C76846-6544-F942-B3B8-6ADEC174BE78}">
      <dgm:prSet/>
      <dgm:spPr/>
      <dgm:t>
        <a:bodyPr/>
        <a:lstStyle/>
        <a:p>
          <a:r>
            <a:rPr lang="ru-RU" b="0" i="0" dirty="0"/>
            <a:t>Необходимость в новых методах работы с будущим для определения приоритетов развития науки и технологий</a:t>
          </a:r>
          <a:endParaRPr lang="ru-RU" dirty="0"/>
        </a:p>
      </dgm:t>
    </dgm:pt>
    <dgm:pt modelId="{CD304C15-309A-3240-B21D-69422B27F82C}" type="parTrans" cxnId="{3D6AE030-0C48-1242-8B9E-B2F314071B33}">
      <dgm:prSet/>
      <dgm:spPr/>
      <dgm:t>
        <a:bodyPr/>
        <a:lstStyle/>
        <a:p>
          <a:endParaRPr lang="ru-RU"/>
        </a:p>
      </dgm:t>
    </dgm:pt>
    <dgm:pt modelId="{5AEB45A0-94DE-2F43-8AED-E7BD05555761}" type="sibTrans" cxnId="{3D6AE030-0C48-1242-8B9E-B2F314071B33}">
      <dgm:prSet/>
      <dgm:spPr/>
      <dgm:t>
        <a:bodyPr/>
        <a:lstStyle/>
        <a:p>
          <a:endParaRPr lang="ru-RU"/>
        </a:p>
      </dgm:t>
    </dgm:pt>
    <dgm:pt modelId="{B10602B9-3E4C-2D44-99A0-7B6F3E639A03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i="0" dirty="0"/>
            <a:t>Важно не угадывать будущее, </a:t>
          </a:r>
          <a:endParaRPr lang="en-US" sz="1800" b="1" i="0" dirty="0"/>
        </a:p>
        <a:p>
          <a:pPr>
            <a:spcAft>
              <a:spcPts val="0"/>
            </a:spcAft>
          </a:pPr>
          <a:r>
            <a:rPr lang="ru-RU" sz="1800" b="1" i="0" dirty="0"/>
            <a:t>а конструировать его</a:t>
          </a:r>
          <a:endParaRPr lang="ru-RU" sz="1800" b="1" dirty="0"/>
        </a:p>
      </dgm:t>
    </dgm:pt>
    <dgm:pt modelId="{E25BFA59-BD3B-454F-A294-E5732C8C31AF}" type="parTrans" cxnId="{EF8B28B3-F707-AC40-9FF3-15D8BD3E3E39}">
      <dgm:prSet/>
      <dgm:spPr/>
      <dgm:t>
        <a:bodyPr/>
        <a:lstStyle/>
        <a:p>
          <a:endParaRPr lang="ru-RU"/>
        </a:p>
      </dgm:t>
    </dgm:pt>
    <dgm:pt modelId="{7E5CCCB2-3130-9440-84E2-61DBEDF62D23}" type="sibTrans" cxnId="{EF8B28B3-F707-AC40-9FF3-15D8BD3E3E39}">
      <dgm:prSet/>
      <dgm:spPr/>
      <dgm:t>
        <a:bodyPr/>
        <a:lstStyle/>
        <a:p>
          <a:endParaRPr lang="ru-RU"/>
        </a:p>
      </dgm:t>
    </dgm:pt>
    <dgm:pt modelId="{18DC9CB8-BCB6-0946-9FA4-ABB91D824114}" type="pres">
      <dgm:prSet presAssocID="{48632352-D126-3740-986B-E6A7DB65173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1A678A-3ED1-A040-8107-AB02AA401796}" type="pres">
      <dgm:prSet presAssocID="{48632352-D126-3740-986B-E6A7DB651733}" presName="diamond" presStyleLbl="bgShp" presStyleIdx="0" presStyleCnt="1"/>
      <dgm:spPr/>
    </dgm:pt>
    <dgm:pt modelId="{80987A47-9A81-F74B-A9D4-C83A03187BB6}" type="pres">
      <dgm:prSet presAssocID="{48632352-D126-3740-986B-E6A7DB651733}" presName="quad1" presStyleLbl="node1" presStyleIdx="0" presStyleCnt="4" custScaleX="193153" custScaleY="95625" custLinFactNeighborX="-56127" custLinFactNeighborY="-29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68DA0-D6C8-2047-BC28-D5268D92428D}" type="pres">
      <dgm:prSet presAssocID="{48632352-D126-3740-986B-E6A7DB651733}" presName="quad2" presStyleLbl="node1" presStyleIdx="1" presStyleCnt="4" custScaleX="177797" custScaleY="91135" custLinFactNeighborX="54943" custLinFactNeighborY="-47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952B5-47DA-8D4B-A8E0-1B328ED518EA}" type="pres">
      <dgm:prSet presAssocID="{48632352-D126-3740-986B-E6A7DB651733}" presName="quad3" presStyleLbl="node1" presStyleIdx="2" presStyleCnt="4" custScaleX="192757" custLinFactNeighborX="-58373" custLinFactNeighborY="52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AD2B5D-8DF1-0841-9583-CA3A7E390D16}" type="pres">
      <dgm:prSet presAssocID="{48632352-D126-3740-986B-E6A7DB651733}" presName="quad4" presStyleLbl="node1" presStyleIdx="3" presStyleCnt="4" custScaleX="170937" custLinFactNeighborX="57191" custLinFactNeighborY="88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4479F1-89DD-E940-B713-403762E68A76}" type="presOf" srcId="{B10602B9-3E4C-2D44-99A0-7B6F3E639A03}" destId="{1EAD2B5D-8DF1-0841-9583-CA3A7E390D16}" srcOrd="0" destOrd="0" presId="urn:microsoft.com/office/officeart/2005/8/layout/matrix3"/>
    <dgm:cxn modelId="{AD06EB78-14DC-BC40-88B2-56F80F96FF68}" type="presOf" srcId="{35AAD6AC-826A-D046-9848-C8ABB513D81B}" destId="{80987A47-9A81-F74B-A9D4-C83A03187BB6}" srcOrd="0" destOrd="2" presId="urn:microsoft.com/office/officeart/2005/8/layout/matrix3"/>
    <dgm:cxn modelId="{92BCD8BF-4698-CB43-AE89-D552ECB63C0C}" srcId="{2F8686E0-AF20-444D-A444-BFC7A92E76B2}" destId="{B14889B6-DB40-9A4B-A2BA-E2CA4657751E}" srcOrd="2" destOrd="0" parTransId="{438FA2AA-DB9A-134A-9C47-717B54D62E80}" sibTransId="{FACEF8C0-EBB1-164B-8FEE-85F5E2B28109}"/>
    <dgm:cxn modelId="{7C442DC5-63D7-E345-9EFA-1466FDE9C46C}" type="presOf" srcId="{B14889B6-DB40-9A4B-A2BA-E2CA4657751E}" destId="{80987A47-9A81-F74B-A9D4-C83A03187BB6}" srcOrd="0" destOrd="3" presId="urn:microsoft.com/office/officeart/2005/8/layout/matrix3"/>
    <dgm:cxn modelId="{103A6CFF-C961-594E-B98F-A152FFAEA3D2}" type="presOf" srcId="{2F8686E0-AF20-444D-A444-BFC7A92E76B2}" destId="{80987A47-9A81-F74B-A9D4-C83A03187BB6}" srcOrd="0" destOrd="0" presId="urn:microsoft.com/office/officeart/2005/8/layout/matrix3"/>
    <dgm:cxn modelId="{8A32E612-37B8-9A4D-9E99-1453A168AC85}" srcId="{48632352-D126-3740-986B-E6A7DB651733}" destId="{DA2FE015-BB52-F943-9649-D15E5C063E8B}" srcOrd="1" destOrd="0" parTransId="{31833F2E-A2BE-1A44-A716-567EA689950F}" sibTransId="{1CF31C61-0EED-EF40-994C-DC0284777E9B}"/>
    <dgm:cxn modelId="{336B4D3F-D27A-D54B-9D94-0A262620B0AA}" type="presOf" srcId="{4938C95D-F7C6-844E-9245-97899571DBE2}" destId="{80987A47-9A81-F74B-A9D4-C83A03187BB6}" srcOrd="0" destOrd="1" presId="urn:microsoft.com/office/officeart/2005/8/layout/matrix3"/>
    <dgm:cxn modelId="{7FE1238C-40A9-6C4C-A650-5A4155FCAAF4}" type="presOf" srcId="{DA2FE015-BB52-F943-9649-D15E5C063E8B}" destId="{7FF68DA0-D6C8-2047-BC28-D5268D92428D}" srcOrd="0" destOrd="0" presId="urn:microsoft.com/office/officeart/2005/8/layout/matrix3"/>
    <dgm:cxn modelId="{3D6AE030-0C48-1242-8B9E-B2F314071B33}" srcId="{48632352-D126-3740-986B-E6A7DB651733}" destId="{57C76846-6544-F942-B3B8-6ADEC174BE78}" srcOrd="2" destOrd="0" parTransId="{CD304C15-309A-3240-B21D-69422B27F82C}" sibTransId="{5AEB45A0-94DE-2F43-8AED-E7BD05555761}"/>
    <dgm:cxn modelId="{438447AB-9EAF-8041-A4FD-A64C4ED98757}" type="presOf" srcId="{48632352-D126-3740-986B-E6A7DB651733}" destId="{18DC9CB8-BCB6-0946-9FA4-ABB91D824114}" srcOrd="0" destOrd="0" presId="urn:microsoft.com/office/officeart/2005/8/layout/matrix3"/>
    <dgm:cxn modelId="{63DFA2B2-C528-4D46-8D07-EA660DA3EDAE}" srcId="{2F8686E0-AF20-444D-A444-BFC7A92E76B2}" destId="{4938C95D-F7C6-844E-9245-97899571DBE2}" srcOrd="0" destOrd="0" parTransId="{EA669613-C3CB-F445-9C40-A148B3AEB1D8}" sibTransId="{30029259-9595-9846-B6E3-5CB9EA853ADE}"/>
    <dgm:cxn modelId="{9618BD60-7584-5F4E-8618-E5246AE23CFF}" srcId="{48632352-D126-3740-986B-E6A7DB651733}" destId="{2F8686E0-AF20-444D-A444-BFC7A92E76B2}" srcOrd="0" destOrd="0" parTransId="{8EDB920F-8CB6-6341-BCE3-3C14511F858B}" sibTransId="{DA30E974-75EE-6241-8948-DAF0D5ED83BD}"/>
    <dgm:cxn modelId="{18CD5D30-115A-F748-81B1-62AB9C609CC5}" type="presOf" srcId="{57C76846-6544-F942-B3B8-6ADEC174BE78}" destId="{307952B5-47DA-8D4B-A8E0-1B328ED518EA}" srcOrd="0" destOrd="0" presId="urn:microsoft.com/office/officeart/2005/8/layout/matrix3"/>
    <dgm:cxn modelId="{DB83EDA9-305D-2D40-ADBC-291FF16559A8}" srcId="{2F8686E0-AF20-444D-A444-BFC7A92E76B2}" destId="{35AAD6AC-826A-D046-9848-C8ABB513D81B}" srcOrd="1" destOrd="0" parTransId="{51E6A277-EEDA-BB48-9E0A-031535A23037}" sibTransId="{09E679B8-1EC5-7340-A172-171B8D21B85D}"/>
    <dgm:cxn modelId="{EF8B28B3-F707-AC40-9FF3-15D8BD3E3E39}" srcId="{48632352-D126-3740-986B-E6A7DB651733}" destId="{B10602B9-3E4C-2D44-99A0-7B6F3E639A03}" srcOrd="3" destOrd="0" parTransId="{E25BFA59-BD3B-454F-A294-E5732C8C31AF}" sibTransId="{7E5CCCB2-3130-9440-84E2-61DBEDF62D23}"/>
    <dgm:cxn modelId="{8E3CA28C-FFA6-6648-8A75-234B3D905D03}" type="presParOf" srcId="{18DC9CB8-BCB6-0946-9FA4-ABB91D824114}" destId="{F01A678A-3ED1-A040-8107-AB02AA401796}" srcOrd="0" destOrd="0" presId="urn:microsoft.com/office/officeart/2005/8/layout/matrix3"/>
    <dgm:cxn modelId="{1755673B-963A-0A48-8B71-A49916495686}" type="presParOf" srcId="{18DC9CB8-BCB6-0946-9FA4-ABB91D824114}" destId="{80987A47-9A81-F74B-A9D4-C83A03187BB6}" srcOrd="1" destOrd="0" presId="urn:microsoft.com/office/officeart/2005/8/layout/matrix3"/>
    <dgm:cxn modelId="{9AA6CF00-E930-1E48-9576-75576CCFAA50}" type="presParOf" srcId="{18DC9CB8-BCB6-0946-9FA4-ABB91D824114}" destId="{7FF68DA0-D6C8-2047-BC28-D5268D92428D}" srcOrd="2" destOrd="0" presId="urn:microsoft.com/office/officeart/2005/8/layout/matrix3"/>
    <dgm:cxn modelId="{6ADB3C58-E4AC-CF49-8AA9-5DD85EC9C147}" type="presParOf" srcId="{18DC9CB8-BCB6-0946-9FA4-ABB91D824114}" destId="{307952B5-47DA-8D4B-A8E0-1B328ED518EA}" srcOrd="3" destOrd="0" presId="urn:microsoft.com/office/officeart/2005/8/layout/matrix3"/>
    <dgm:cxn modelId="{EF125207-F75C-CB4F-950A-7EDACE2A0A21}" type="presParOf" srcId="{18DC9CB8-BCB6-0946-9FA4-ABB91D824114}" destId="{1EAD2B5D-8DF1-0841-9583-CA3A7E390D1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A678A-3ED1-A040-8107-AB02AA401796}">
      <dsp:nvSpPr>
        <dsp:cNvPr id="0" name=""/>
        <dsp:cNvSpPr/>
      </dsp:nvSpPr>
      <dsp:spPr>
        <a:xfrm>
          <a:off x="1826479" y="0"/>
          <a:ext cx="4351338" cy="4351338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87A47-9A81-F74B-A9D4-C83A03187BB6}">
      <dsp:nvSpPr>
        <dsp:cNvPr id="0" name=""/>
        <dsp:cNvSpPr/>
      </dsp:nvSpPr>
      <dsp:spPr>
        <a:xfrm>
          <a:off x="496955" y="362568"/>
          <a:ext cx="3277848" cy="16227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>
              <a:latin typeface="Arial" panose="020B0604020202020204" pitchFamily="34" charset="0"/>
              <a:cs typeface="Arial" panose="020B0604020202020204" pitchFamily="34" charset="0"/>
            </a:rPr>
            <a:t>Критически важно:</a:t>
          </a:r>
          <a:endParaRPr lang="ru-RU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i="0" kern="1200" dirty="0">
              <a:latin typeface="Arial" panose="020B0604020202020204" pitchFamily="34" charset="0"/>
              <a:cs typeface="Arial" panose="020B0604020202020204" pitchFamily="34" charset="0"/>
            </a:rPr>
            <a:t>Расширение видения будущих направлений развития</a:t>
          </a:r>
          <a:endParaRPr lang="ru-RU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i="0" kern="1200" dirty="0">
              <a:latin typeface="Arial" panose="020B0604020202020204" pitchFamily="34" charset="0"/>
              <a:cs typeface="Arial" panose="020B0604020202020204" pitchFamily="34" charset="0"/>
            </a:rPr>
            <a:t>Всесторонний анализ тенденций        и трендов</a:t>
          </a:r>
          <a:endParaRPr lang="ru-RU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i="0" kern="1200" dirty="0">
              <a:latin typeface="Arial" panose="020B0604020202020204" pitchFamily="34" charset="0"/>
              <a:cs typeface="Arial" panose="020B0604020202020204" pitchFamily="34" charset="0"/>
            </a:rPr>
            <a:t>Поиск эффективных инструментов для работы в будущем</a:t>
          </a:r>
          <a:endParaRPr lang="ru-RU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172" y="441785"/>
        <a:ext cx="3119414" cy="1464343"/>
      </dsp:txXfrm>
    </dsp:sp>
    <dsp:sp modelId="{7FF68DA0-D6C8-2047-BC28-D5268D92428D}">
      <dsp:nvSpPr>
        <dsp:cNvPr id="0" name=""/>
        <dsp:cNvSpPr/>
      </dsp:nvSpPr>
      <dsp:spPr>
        <a:xfrm>
          <a:off x="4339697" y="333379"/>
          <a:ext cx="3017253" cy="1546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Инновационное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и научно-технологическое развитие входит в новую фазу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15195" y="408877"/>
        <a:ext cx="2866257" cy="1395584"/>
      </dsp:txXfrm>
    </dsp:sp>
    <dsp:sp modelId="{307952B5-47DA-8D4B-A8E0-1B328ED518EA}">
      <dsp:nvSpPr>
        <dsp:cNvPr id="0" name=""/>
        <dsp:cNvSpPr/>
      </dsp:nvSpPr>
      <dsp:spPr>
        <a:xfrm>
          <a:off x="462200" y="2329846"/>
          <a:ext cx="3271128" cy="1697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/>
            <a:t>Необходимость в новых методах работы с будущим для определения приоритетов развития науки и технологий</a:t>
          </a:r>
          <a:endParaRPr lang="ru-RU" sz="1800" kern="1200" dirty="0"/>
        </a:p>
      </dsp:txBody>
      <dsp:txXfrm>
        <a:off x="545042" y="2412688"/>
        <a:ext cx="3105444" cy="1531337"/>
      </dsp:txXfrm>
    </dsp:sp>
    <dsp:sp modelId="{1EAD2B5D-8DF1-0841-9583-CA3A7E390D16}">
      <dsp:nvSpPr>
        <dsp:cNvPr id="0" name=""/>
        <dsp:cNvSpPr/>
      </dsp:nvSpPr>
      <dsp:spPr>
        <a:xfrm>
          <a:off x="4436054" y="2391227"/>
          <a:ext cx="2900838" cy="1697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0" kern="1200" dirty="0"/>
            <a:t>Важно не угадывать будущее, </a:t>
          </a:r>
          <a:endParaRPr lang="en-US" sz="1800" b="1" i="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0" kern="1200" dirty="0"/>
            <a:t>а конструировать его</a:t>
          </a:r>
          <a:endParaRPr lang="ru-RU" sz="1800" b="1" kern="1200" dirty="0"/>
        </a:p>
      </dsp:txBody>
      <dsp:txXfrm>
        <a:off x="4518896" y="2474069"/>
        <a:ext cx="2735154" cy="1531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F3920-A259-4645-8774-40837993BB9B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A67C9-EEB9-46B6-9C27-093060A1C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36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A67C9-EEB9-46B6-9C27-093060A1C84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837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2E36F-ED36-EF7B-41B4-D5547ED8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ABF238-7D17-BDFE-7148-B1C44618AF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D480BD-9536-2587-BC1A-FC04C9E47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BC7278-60D1-6933-7812-679C4436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B1F42D-8134-C6B2-AEBC-E5CD6D2ED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32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3DB9A0-75EE-52A0-0113-D8DDBB29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1EB726-470D-6A9B-097A-7C87325FF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0CC584-914C-2A85-DAD6-7E59C5D7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964A0C-EC04-D9AF-7EBD-B3C57FC40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99AFF0-BD3B-BE9C-A57A-48A243CB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76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28C8AF8-B542-A021-3DD1-F05E11259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76D1CF-1FE9-FF1B-1249-35D7BEE0F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C7C274-BC6E-7BCD-F6FF-0FC079A45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10A303-8204-A5B3-41E4-ACC418EA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A1AFD2-942C-9FB8-4469-45E209017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79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82632-2AC0-99B5-CC67-A99EAC772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DBA46F-34A0-B38E-CFD3-BB9BE6305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814C03-398E-626E-B175-752FA714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A86B82-811E-A901-DCE5-E14E02A02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1DDFEC-E974-C642-4237-8FF5226E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73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F95EAB-66FA-A37D-D81F-47DE6A90C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41DE6E-5007-3319-3128-848F30A0A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00CC9C-BA55-8A6B-4DF2-F87A11F1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665AB7-88DB-C1AD-1E66-25624CA1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FDD3CB-E00D-ED16-9084-EBE4D7218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46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77ABD7-2E72-0F84-7C84-272430CFF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602276-2783-292D-8B14-38A47569E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BC566F-F14E-ABB4-E48D-F76FD17BD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AF853A-82E9-E30F-C97B-658617C8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D12C4C-A512-A43A-2CD9-82262EA7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3D933B-08B8-52F7-570F-C96F9FEF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18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6EF3A-3D44-7FC9-72FF-0DD43C625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3E39F2-1493-44B9-7DF5-69B9CB961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A3EFA9-FCE5-6093-77A4-5358E09F8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C232AC5-4063-4D8D-493C-187509EC0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E7E65E-696C-FE88-DAEA-E8D1A594A9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28EA88-EBD3-DB10-F98C-5EE7B629F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056E23C-7CC7-5A4C-75E9-5A83F0565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71C4DC-7C97-8F85-A772-B92C1FC05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03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1484B-4EAA-1C98-CE43-5C019BBF1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9E2FD4A-A228-C8AE-124D-C130BF68C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B23D8A0-69BA-250A-C7B1-D459D75A5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F406CB-FDAF-725E-D7A6-CA9A1F1D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80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F202CF3-2DF0-703E-C16E-58E32EECE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5852EB-BBA3-0A98-4613-324D5ACCF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5D32BD-37A2-462A-6715-B03FA2BB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76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774CD4-3A46-924D-90E1-04FBB7233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20DCE6-EB42-4671-8E7D-44259FD83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B7471E-625E-F6EA-73B9-8FA579BE7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507BEA-BB87-1FAF-404E-AA57E13C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0B36C5-6186-AE17-D543-F01CBB70C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B54FA0-3FAA-28AA-001D-7C56EA43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7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F7E1E-F251-0D17-D626-AFBE42D84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FA13C15-4911-C01E-5E9C-D326C8D61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4FBDE52-CFDB-DFF5-8BD6-D678E0355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370CA2-748A-B8BD-9FC8-56750CEB3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6E9203-A29A-570D-46DE-A34406C9A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61DF15-1949-454E-2661-0C72273B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66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1FAE87-AA29-3567-BD99-DA9FB761C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1311A3-6EB7-26CC-292E-7C2B10E35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BF648F-2F62-6ADC-65BC-8B4FCD937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9C623-F771-A54B-A8C6-AE46DEFB2C50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174573-B8D9-D748-42FC-5E101020E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70A06E-18B0-DE15-CB15-3C13ADC0B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F45413-435E-D446-9B92-F6483C540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8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9.sv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11.svg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6.sv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791D8225-7F17-79B8-2CF0-A30D0425DA5F}"/>
              </a:ext>
            </a:extLst>
          </p:cNvPr>
          <p:cNvSpPr txBox="1">
            <a:spLocks/>
          </p:cNvSpPr>
          <p:nvPr/>
        </p:nvSpPr>
        <p:spPr>
          <a:xfrm>
            <a:off x="954611" y="1785036"/>
            <a:ext cx="10282777" cy="282302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ru-RU" sz="4000" b="1" dirty="0">
                <a:solidFill>
                  <a:srgbClr val="005878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Анализ программ развития ВУЗов</a:t>
            </a:r>
          </a:p>
          <a:p>
            <a:pPr marL="0" indent="0">
              <a:buNone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Зенин Сергей Сергеевич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Директор Института государства и права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Проректор ТюмГУ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9CE72B4-6BFB-4C9E-C607-1CA0700FBA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317" y="2183471"/>
            <a:ext cx="2787428" cy="2782218"/>
          </a:xfrm>
          <a:prstGeom prst="rect">
            <a:avLst/>
          </a:prstGeom>
        </p:spPr>
      </p:pic>
      <p:sp>
        <p:nvSpPr>
          <p:cNvPr id="9" name="Полилиния 8">
            <a:extLst>
              <a:ext uri="{FF2B5EF4-FFF2-40B4-BE49-F238E27FC236}">
                <a16:creationId xmlns:a16="http://schemas.microsoft.com/office/drawing/2014/main" id="{1D96D129-39B6-1444-1ACA-A1B4DD73F720}"/>
              </a:ext>
            </a:extLst>
          </p:cNvPr>
          <p:cNvSpPr/>
          <p:nvPr/>
        </p:nvSpPr>
        <p:spPr>
          <a:xfrm>
            <a:off x="-13063" y="2411086"/>
            <a:ext cx="12697097" cy="3076656"/>
          </a:xfrm>
          <a:custGeom>
            <a:avLst/>
            <a:gdLst>
              <a:gd name="connsiteX0" fmla="*/ 0 w 12697097"/>
              <a:gd name="connsiteY0" fmla="*/ 2670365 h 3076656"/>
              <a:gd name="connsiteX1" fmla="*/ 1502229 w 12697097"/>
              <a:gd name="connsiteY1" fmla="*/ 2304605 h 3076656"/>
              <a:gd name="connsiteX2" fmla="*/ 4010297 w 12697097"/>
              <a:gd name="connsiteY2" fmla="*/ 3075314 h 3076656"/>
              <a:gd name="connsiteX3" fmla="*/ 6387737 w 12697097"/>
              <a:gd name="connsiteY3" fmla="*/ 2082537 h 3076656"/>
              <a:gd name="connsiteX4" fmla="*/ 8516983 w 12697097"/>
              <a:gd name="connsiteY4" fmla="*/ 2944685 h 3076656"/>
              <a:gd name="connsiteX5" fmla="*/ 10071463 w 12697097"/>
              <a:gd name="connsiteY5" fmla="*/ 2069474 h 3076656"/>
              <a:gd name="connsiteX6" fmla="*/ 11168743 w 12697097"/>
              <a:gd name="connsiteY6" fmla="*/ 253737 h 3076656"/>
              <a:gd name="connsiteX7" fmla="*/ 12697097 w 12697097"/>
              <a:gd name="connsiteY7" fmla="*/ 57794 h 30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97097" h="3076656">
                <a:moveTo>
                  <a:pt x="0" y="2670365"/>
                </a:moveTo>
                <a:cubicBezTo>
                  <a:pt x="416923" y="2453739"/>
                  <a:pt x="833846" y="2237114"/>
                  <a:pt x="1502229" y="2304605"/>
                </a:cubicBezTo>
                <a:cubicBezTo>
                  <a:pt x="2170612" y="2372096"/>
                  <a:pt x="3196046" y="3112325"/>
                  <a:pt x="4010297" y="3075314"/>
                </a:cubicBezTo>
                <a:cubicBezTo>
                  <a:pt x="4824548" y="3038303"/>
                  <a:pt x="5636623" y="2104308"/>
                  <a:pt x="6387737" y="2082537"/>
                </a:cubicBezTo>
                <a:cubicBezTo>
                  <a:pt x="7138851" y="2060766"/>
                  <a:pt x="7903029" y="2946862"/>
                  <a:pt x="8516983" y="2944685"/>
                </a:cubicBezTo>
                <a:cubicBezTo>
                  <a:pt x="9130937" y="2942508"/>
                  <a:pt x="9629503" y="2517965"/>
                  <a:pt x="10071463" y="2069474"/>
                </a:cubicBezTo>
                <a:cubicBezTo>
                  <a:pt x="10513423" y="1620983"/>
                  <a:pt x="10731137" y="589017"/>
                  <a:pt x="11168743" y="253737"/>
                </a:cubicBezTo>
                <a:cubicBezTo>
                  <a:pt x="11606349" y="-81543"/>
                  <a:pt x="12151723" y="-11875"/>
                  <a:pt x="12697097" y="57794"/>
                </a:cubicBezTo>
              </a:path>
            </a:pathLst>
          </a:custGeom>
          <a:noFill/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3DFA1C6-F8E4-4377-F3BC-CF29AEDD45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6347685" y="4068280"/>
            <a:ext cx="1591952" cy="159195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271721E-13AD-E2C9-2E88-38CBA85382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13921">
            <a:off x="2195511" y="3961614"/>
            <a:ext cx="2300376" cy="230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27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70755F-7463-374F-E4BC-BF6A7EE9632A}"/>
              </a:ext>
            </a:extLst>
          </p:cNvPr>
          <p:cNvSpPr/>
          <p:nvPr/>
        </p:nvSpPr>
        <p:spPr>
          <a:xfrm>
            <a:off x="5715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71-CB2A-1280-2667-4B838B3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Типовые ошибки и слабые места </a:t>
            </a:r>
            <a:b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в программах развития вузов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A55E-9BB6-74AD-98D8-F4CE03BF9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50" y="1984374"/>
            <a:ext cx="5181600" cy="435133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Проблемы с форматом                   и содержанием документации</a:t>
            </a: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Технические ошибки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Небрежность в таблицах и приложениях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Избыточность текста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Использование размытых формулировок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Отсутствие детализированных дорожных карт и количественных характеристик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Программа развития воспринимается как компромисс, а не амбициозный план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203DC9-DE6C-0F6D-5499-802E904EC715}"/>
              </a:ext>
            </a:extLst>
          </p:cNvPr>
          <p:cNvSpPr/>
          <p:nvPr/>
        </p:nvSpPr>
        <p:spPr>
          <a:xfrm>
            <a:off x="6438900" y="1816100"/>
            <a:ext cx="5181600" cy="4394200"/>
          </a:xfrm>
          <a:prstGeom prst="rect">
            <a:avLst/>
          </a:prstGeom>
          <a:solidFill>
            <a:schemeClr val="accent5">
              <a:lumMod val="20000"/>
              <a:lumOff val="8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326383-C569-98F7-A599-24178BFF7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984374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Ориентир на лучшие практики, которые накоплены в образовательных организациях, реализующих программы развития в течении определенного времени.</a:t>
            </a:r>
          </a:p>
          <a:p>
            <a:pPr marL="0" indent="0">
              <a:buNone/>
            </a:pPr>
            <a:endParaRPr lang="ru-RU" sz="1800" dirty="0"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Лампочка и шестеренка контур">
            <a:extLst>
              <a:ext uri="{FF2B5EF4-FFF2-40B4-BE49-F238E27FC236}">
                <a16:creationId xmlns:a16="http://schemas.microsoft.com/office/drawing/2014/main" id="{FEF66639-C272-31A9-4337-CA827A964C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572500" y="198437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17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25DF8-B380-52D8-D63D-6D0696A5B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>
                <a:latin typeface="Arial Black" panose="020B0604020202020204" pitchFamily="34" charset="0"/>
                <a:cs typeface="Arial Black" panose="020B0604020202020204" pitchFamily="34" charset="0"/>
              </a:rPr>
              <a:t>Наиболее удачные подходы и решения в программах развития</a:t>
            </a:r>
            <a:endParaRPr lang="ru-RU" sz="36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A8E7486-BC45-556C-CF13-299C051F2A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194" y="1825625"/>
            <a:ext cx="5989416" cy="466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E184BB-EFA1-E282-7262-9775333812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910" y="0"/>
            <a:ext cx="2424775" cy="242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937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70755F-7463-374F-E4BC-BF6A7EE9632A}"/>
              </a:ext>
            </a:extLst>
          </p:cNvPr>
          <p:cNvSpPr/>
          <p:nvPr/>
        </p:nvSpPr>
        <p:spPr>
          <a:xfrm>
            <a:off x="5715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71-CB2A-1280-2667-4B838B3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Наиболее удачные подходы и решения в программах развития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A55E-9BB6-74AD-98D8-F4CE03BF9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50" y="1984374"/>
            <a:ext cx="50482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Цели, амбиции                                  и стратегия развития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Сфокусировать цели:</a:t>
            </a:r>
          </a:p>
          <a:p>
            <a:pPr marL="457200" lvl="1" indent="0">
              <a:buNone/>
            </a:pPr>
            <a:r>
              <a:rPr lang="ru-RU" sz="16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СПбПУ</a:t>
            </a:r>
            <a:r>
              <a:rPr lang="ru-RU" sz="16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определил свои стратегические цели как переход от АУП-</a:t>
            </a:r>
            <a:r>
              <a:rPr lang="ru-RU" sz="16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центричного</a:t>
            </a:r>
            <a:r>
              <a:rPr lang="ru-RU" sz="16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университета к НПР-</a:t>
            </a:r>
            <a:r>
              <a:rPr lang="ru-RU" sz="16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центричному</a:t>
            </a:r>
            <a:r>
              <a:rPr lang="ru-RU" sz="16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что подразумевает акцент на научно-практических результатах и инновациях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Связь с внешними стратегиями</a:t>
            </a:r>
          </a:p>
          <a:p>
            <a:pPr marL="457200" lvl="1" indent="0">
              <a:buNone/>
            </a:pPr>
            <a:r>
              <a:rPr lang="ru-RU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развития увязана с национальными стратегиями, включая Стратегию научно-технологического развития России до 2030 года и программы цифровой трансформации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продукта 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203DC9-DE6C-0F6D-5499-802E904EC715}"/>
              </a:ext>
            </a:extLst>
          </p:cNvPr>
          <p:cNvSpPr/>
          <p:nvPr/>
        </p:nvSpPr>
        <p:spPr>
          <a:xfrm>
            <a:off x="64389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326383-C569-98F7-A599-24178BFF7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984374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Times New Roman" panose="02020603050405020304" pitchFamily="18" charset="0"/>
                <a:cs typeface="Arial Black" panose="020B0604020202020204" pitchFamily="34" charset="0"/>
              </a:rPr>
              <a:t>Управление и консорциумы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Усиление консорциумов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Система управления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Распределенное управление</a:t>
            </a:r>
            <a:endParaRPr lang="ru-RU" sz="1800" dirty="0"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8CE04C1-57DA-F7EA-CF13-0E03C0CA24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589" y="-13942"/>
            <a:ext cx="1876411" cy="18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665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70755F-7463-374F-E4BC-BF6A7EE9632A}"/>
              </a:ext>
            </a:extLst>
          </p:cNvPr>
          <p:cNvSpPr/>
          <p:nvPr/>
        </p:nvSpPr>
        <p:spPr>
          <a:xfrm>
            <a:off x="5715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71-CB2A-1280-2667-4B838B3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Наиболее удачные подходы и решения в программах развития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A55E-9BB6-74AD-98D8-F4CE03BF9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50" y="2350134"/>
            <a:ext cx="50482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Стратегические проекты</a:t>
            </a:r>
          </a:p>
          <a:p>
            <a:pPr marL="0" indent="0">
              <a:buNone/>
            </a:pPr>
            <a:endParaRPr lang="ru-RU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Фокусировка проектов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Проектная логика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Академические и инновационные проекты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203DC9-DE6C-0F6D-5499-802E904EC715}"/>
              </a:ext>
            </a:extLst>
          </p:cNvPr>
          <p:cNvSpPr/>
          <p:nvPr/>
        </p:nvSpPr>
        <p:spPr>
          <a:xfrm>
            <a:off x="64389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326383-C569-98F7-A599-24178BFF7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2350134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Times New Roman" panose="02020603050405020304" pitchFamily="18" charset="0"/>
                <a:cs typeface="Arial Black" panose="020B0604020202020204" pitchFamily="34" charset="0"/>
              </a:rPr>
              <a:t>Цифровая трансформация</a:t>
            </a:r>
          </a:p>
          <a:p>
            <a:pPr marL="0" indent="0" algn="ctr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Цифровая экосистема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Оценка эффективности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Компетенции обучающихся</a:t>
            </a:r>
            <a:endParaRPr lang="ru-RU" sz="1800" dirty="0"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12783AA-D835-1074-BB0B-BEC65419BA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589" y="-13942"/>
            <a:ext cx="1876411" cy="18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59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70755F-7463-374F-E4BC-BF6A7EE9632A}"/>
              </a:ext>
            </a:extLst>
          </p:cNvPr>
          <p:cNvSpPr/>
          <p:nvPr/>
        </p:nvSpPr>
        <p:spPr>
          <a:xfrm>
            <a:off x="5715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71-CB2A-1280-2667-4B838B3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Наиболее удачные подходы и решения в программах развития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A55E-9BB6-74AD-98D8-F4CE03BF9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50" y="2544670"/>
            <a:ext cx="50482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Финансовая устойчивость            и ресурсы</a:t>
            </a:r>
            <a:endParaRPr lang="ru-RU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Оценка ресурсов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затрат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Привлечение индустрии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203DC9-DE6C-0F6D-5499-802E904EC715}"/>
              </a:ext>
            </a:extLst>
          </p:cNvPr>
          <p:cNvSpPr/>
          <p:nvPr/>
        </p:nvSpPr>
        <p:spPr>
          <a:xfrm>
            <a:off x="64389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09E453E4-F4E2-2902-0589-CDE903E8CC16}"/>
              </a:ext>
            </a:extLst>
          </p:cNvPr>
          <p:cNvSpPr txBox="1">
            <a:spLocks/>
          </p:cNvSpPr>
          <p:nvPr/>
        </p:nvSpPr>
        <p:spPr>
          <a:xfrm>
            <a:off x="6438900" y="2506662"/>
            <a:ext cx="5048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Индикаторы и мониторинг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Количественные показатели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Дорожные карты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прогресса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43FD5A7-66D9-3B39-2784-BF415CA08C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589" y="-13942"/>
            <a:ext cx="1876411" cy="18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12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70755F-7463-374F-E4BC-BF6A7EE9632A}"/>
              </a:ext>
            </a:extLst>
          </p:cNvPr>
          <p:cNvSpPr/>
          <p:nvPr/>
        </p:nvSpPr>
        <p:spPr>
          <a:xfrm>
            <a:off x="5715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71-CB2A-1280-2667-4B838B3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Наиболее удачные подходы и решения в программах развития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203DC9-DE6C-0F6D-5499-802E904EC715}"/>
              </a:ext>
            </a:extLst>
          </p:cNvPr>
          <p:cNvSpPr/>
          <p:nvPr/>
        </p:nvSpPr>
        <p:spPr>
          <a:xfrm>
            <a:off x="64389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A55E-9BB6-74AD-98D8-F4CE03BF9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7950" y="2518545"/>
            <a:ext cx="50482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Академическое сообщество          и кадровый потенциал</a:t>
            </a:r>
            <a:endParaRPr lang="ru-RU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Подготовка кадров</a:t>
            </a:r>
          </a:p>
          <a:p>
            <a:pPr marL="0" indent="0">
              <a:buNone/>
            </a:pPr>
            <a:r>
              <a:rPr lang="ru-RU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Междисциплинарность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Интернационализация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326383-C569-98F7-A599-24178BFF7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2518545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Times New Roman" panose="02020603050405020304" pitchFamily="18" charset="0"/>
                <a:cs typeface="Arial Black" panose="020B0604020202020204" pitchFamily="34" charset="0"/>
              </a:rPr>
              <a:t>Интеграция с регионами                  и индустрией</a:t>
            </a: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Региональная роль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Взаимодействие с рынком труда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Социальная ответственность</a:t>
            </a:r>
            <a:endParaRPr lang="ru-RU" sz="1800" dirty="0"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8E4088D-8D4C-F9EF-F45F-5D8A0D4FE9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589" y="-13942"/>
            <a:ext cx="1876411" cy="18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229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D5565-0EEF-584F-A809-5E41DB259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Алгоритм разработки финальной версии программы развития ООВО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613FB508-AEC7-12FF-764A-0E30A8CB519C}"/>
              </a:ext>
            </a:extLst>
          </p:cNvPr>
          <p:cNvSpPr/>
          <p:nvPr/>
        </p:nvSpPr>
        <p:spPr>
          <a:xfrm>
            <a:off x="2438400" y="5273675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F7304C27-823E-6B2D-46EE-3F4D0204F99E}"/>
              </a:ext>
            </a:extLst>
          </p:cNvPr>
          <p:cNvSpPr/>
          <p:nvPr/>
        </p:nvSpPr>
        <p:spPr>
          <a:xfrm>
            <a:off x="5384800" y="5273675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3C9D2A1E-06A0-BD54-8830-399230D126D3}"/>
              </a:ext>
            </a:extLst>
          </p:cNvPr>
          <p:cNvSpPr/>
          <p:nvPr/>
        </p:nvSpPr>
        <p:spPr>
          <a:xfrm>
            <a:off x="4127500" y="3541713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FABE8DEB-0645-6661-523D-B0D48D259687}"/>
              </a:ext>
            </a:extLst>
          </p:cNvPr>
          <p:cNvSpPr/>
          <p:nvPr/>
        </p:nvSpPr>
        <p:spPr>
          <a:xfrm>
            <a:off x="7073900" y="3500438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999BBCA-4B74-02F0-6DBB-E7CB8D2BB241}"/>
              </a:ext>
            </a:extLst>
          </p:cNvPr>
          <p:cNvSpPr/>
          <p:nvPr/>
        </p:nvSpPr>
        <p:spPr>
          <a:xfrm>
            <a:off x="6013450" y="1985963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C7C8E3D5-B613-D24F-DC36-5DC8CC87F52A}"/>
              </a:ext>
            </a:extLst>
          </p:cNvPr>
          <p:cNvSpPr/>
          <p:nvPr/>
        </p:nvSpPr>
        <p:spPr>
          <a:xfrm>
            <a:off x="8718550" y="2006600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>
            <a:extLst>
              <a:ext uri="{FF2B5EF4-FFF2-40B4-BE49-F238E27FC236}">
                <a16:creationId xmlns:a16="http://schemas.microsoft.com/office/drawing/2014/main" id="{EC74CEA8-78D5-7F88-0271-63B3B5406B13}"/>
              </a:ext>
            </a:extLst>
          </p:cNvPr>
          <p:cNvSpPr/>
          <p:nvPr/>
        </p:nvSpPr>
        <p:spPr>
          <a:xfrm>
            <a:off x="3117850" y="2696362"/>
            <a:ext cx="5892800" cy="3344085"/>
          </a:xfrm>
          <a:custGeom>
            <a:avLst/>
            <a:gdLst>
              <a:gd name="connsiteX0" fmla="*/ 0 w 5892800"/>
              <a:gd name="connsiteY0" fmla="*/ 3001713 h 3344085"/>
              <a:gd name="connsiteX1" fmla="*/ 2679700 w 5892800"/>
              <a:gd name="connsiteY1" fmla="*/ 3243013 h 3344085"/>
              <a:gd name="connsiteX2" fmla="*/ 2006600 w 5892800"/>
              <a:gd name="connsiteY2" fmla="*/ 1541213 h 3344085"/>
              <a:gd name="connsiteX3" fmla="*/ 4406900 w 5892800"/>
              <a:gd name="connsiteY3" fmla="*/ 1668213 h 3344085"/>
              <a:gd name="connsiteX4" fmla="*/ 3644900 w 5892800"/>
              <a:gd name="connsiteY4" fmla="*/ 220413 h 3344085"/>
              <a:gd name="connsiteX5" fmla="*/ 5892800 w 5892800"/>
              <a:gd name="connsiteY5" fmla="*/ 29913 h 334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92800" h="3344085">
                <a:moveTo>
                  <a:pt x="0" y="3001713"/>
                </a:moveTo>
                <a:cubicBezTo>
                  <a:pt x="1172633" y="3244071"/>
                  <a:pt x="2345267" y="3486430"/>
                  <a:pt x="2679700" y="3243013"/>
                </a:cubicBezTo>
                <a:cubicBezTo>
                  <a:pt x="3014133" y="2999596"/>
                  <a:pt x="1718733" y="1803680"/>
                  <a:pt x="2006600" y="1541213"/>
                </a:cubicBezTo>
                <a:cubicBezTo>
                  <a:pt x="2294467" y="1278746"/>
                  <a:pt x="4133850" y="1888346"/>
                  <a:pt x="4406900" y="1668213"/>
                </a:cubicBezTo>
                <a:cubicBezTo>
                  <a:pt x="4679950" y="1448080"/>
                  <a:pt x="3397250" y="493463"/>
                  <a:pt x="3644900" y="220413"/>
                </a:cubicBezTo>
                <a:cubicBezTo>
                  <a:pt x="3892550" y="-52637"/>
                  <a:pt x="4892675" y="-11362"/>
                  <a:pt x="5892800" y="29913"/>
                </a:cubicBezTo>
              </a:path>
            </a:pathLst>
          </a:cu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72C187-D79C-3D5B-3B34-DEDE4446F99D}"/>
              </a:ext>
            </a:extLst>
          </p:cNvPr>
          <p:cNvSpPr txBox="1"/>
          <p:nvPr/>
        </p:nvSpPr>
        <p:spPr>
          <a:xfrm>
            <a:off x="5902325" y="5621665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C34BAC-BA92-3D8C-7BA7-A58A23744417}"/>
              </a:ext>
            </a:extLst>
          </p:cNvPr>
          <p:cNvSpPr txBox="1"/>
          <p:nvPr/>
        </p:nvSpPr>
        <p:spPr>
          <a:xfrm>
            <a:off x="2825750" y="5621665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29239F-A9CE-A21F-D445-E1EFD4E3525D}"/>
              </a:ext>
            </a:extLst>
          </p:cNvPr>
          <p:cNvSpPr txBox="1"/>
          <p:nvPr/>
        </p:nvSpPr>
        <p:spPr>
          <a:xfrm>
            <a:off x="4514850" y="3836709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E0FAA8-5591-5409-3D90-A0B98DE8DC13}"/>
              </a:ext>
            </a:extLst>
          </p:cNvPr>
          <p:cNvSpPr txBox="1"/>
          <p:nvPr/>
        </p:nvSpPr>
        <p:spPr>
          <a:xfrm>
            <a:off x="7702550" y="3836709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C0A5C1-CF26-CCB4-AB62-9756B6D8594A}"/>
              </a:ext>
            </a:extLst>
          </p:cNvPr>
          <p:cNvSpPr txBox="1"/>
          <p:nvPr/>
        </p:nvSpPr>
        <p:spPr>
          <a:xfrm>
            <a:off x="6400800" y="2313364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6CD9DC-0163-4D84-4C54-25E4D3E0244F}"/>
              </a:ext>
            </a:extLst>
          </p:cNvPr>
          <p:cNvSpPr txBox="1"/>
          <p:nvPr/>
        </p:nvSpPr>
        <p:spPr>
          <a:xfrm>
            <a:off x="9251950" y="2308944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943DBE-F72A-B9D9-64B0-E6395B7A2E47}"/>
              </a:ext>
            </a:extLst>
          </p:cNvPr>
          <p:cNvSpPr txBox="1"/>
          <p:nvPr/>
        </p:nvSpPr>
        <p:spPr>
          <a:xfrm>
            <a:off x="252809" y="5104318"/>
            <a:ext cx="2343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</a:t>
            </a:r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удит финальной версии программы на соответствие общими требованиями, установленными </a:t>
            </a:r>
          </a:p>
          <a:p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ФЗ «Об образовании»</a:t>
            </a: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C19E97-515D-A62C-3219-951D0FC304F2}"/>
              </a:ext>
            </a:extLst>
          </p:cNvPr>
          <p:cNvSpPr txBox="1"/>
          <p:nvPr/>
        </p:nvSpPr>
        <p:spPr>
          <a:xfrm>
            <a:off x="6819900" y="5373140"/>
            <a:ext cx="336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Дать оценку статуса и готовности текста программы развития, проверив его на соответствие базовым принципам разработки программы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B1BD5F-9FD0-D379-F76A-6EE1040155BD}"/>
              </a:ext>
            </a:extLst>
          </p:cNvPr>
          <p:cNvSpPr txBox="1"/>
          <p:nvPr/>
        </p:nvSpPr>
        <p:spPr>
          <a:xfrm>
            <a:off x="2219325" y="3667080"/>
            <a:ext cx="20113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Проверить наличие уникальной целевой модели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CB1396-2946-F286-E458-48330A0592EC}"/>
              </a:ext>
            </a:extLst>
          </p:cNvPr>
          <p:cNvSpPr txBox="1"/>
          <p:nvPr/>
        </p:nvSpPr>
        <p:spPr>
          <a:xfrm>
            <a:off x="8430419" y="3907087"/>
            <a:ext cx="2011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Проверить наличие пакета документов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420784-D240-7D3A-707D-BFFEDFF41F1D}"/>
              </a:ext>
            </a:extLst>
          </p:cNvPr>
          <p:cNvSpPr txBox="1"/>
          <p:nvPr/>
        </p:nvSpPr>
        <p:spPr>
          <a:xfrm>
            <a:off x="2046779" y="2192827"/>
            <a:ext cx="40657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Проверить наличие в Программе развития: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Миссии; стратегической цели; модельные ООВО; целевой модель; целевых показателей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3707CA-65A4-1209-7EE3-A8F8911FFA4C}"/>
              </a:ext>
            </a:extLst>
          </p:cNvPr>
          <p:cNvSpPr txBox="1"/>
          <p:nvPr/>
        </p:nvSpPr>
        <p:spPr>
          <a:xfrm>
            <a:off x="9883775" y="2146660"/>
            <a:ext cx="2011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Привлечь не менее 5 внешних экспертов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DC085C8-9976-8993-0951-0D08840513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10154795" y="-150737"/>
            <a:ext cx="1909542" cy="190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36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D5565-0EEF-584F-A809-5E41DB259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Алгоритм разработки финальной версии программы развития ООВО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613FB508-AEC7-12FF-764A-0E30A8CB519C}"/>
              </a:ext>
            </a:extLst>
          </p:cNvPr>
          <p:cNvSpPr/>
          <p:nvPr/>
        </p:nvSpPr>
        <p:spPr>
          <a:xfrm>
            <a:off x="2438400" y="5273675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F7304C27-823E-6B2D-46EE-3F4D0204F99E}"/>
              </a:ext>
            </a:extLst>
          </p:cNvPr>
          <p:cNvSpPr/>
          <p:nvPr/>
        </p:nvSpPr>
        <p:spPr>
          <a:xfrm>
            <a:off x="5384800" y="5273675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3C9D2A1E-06A0-BD54-8830-399230D126D3}"/>
              </a:ext>
            </a:extLst>
          </p:cNvPr>
          <p:cNvSpPr/>
          <p:nvPr/>
        </p:nvSpPr>
        <p:spPr>
          <a:xfrm>
            <a:off x="4127500" y="3541713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FABE8DEB-0645-6661-523D-B0D48D259687}"/>
              </a:ext>
            </a:extLst>
          </p:cNvPr>
          <p:cNvSpPr/>
          <p:nvPr/>
        </p:nvSpPr>
        <p:spPr>
          <a:xfrm>
            <a:off x="7073900" y="3500438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999BBCA-4B74-02F0-6DBB-E7CB8D2BB241}"/>
              </a:ext>
            </a:extLst>
          </p:cNvPr>
          <p:cNvSpPr/>
          <p:nvPr/>
        </p:nvSpPr>
        <p:spPr>
          <a:xfrm>
            <a:off x="6013450" y="1985963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C7C8E3D5-B613-D24F-DC36-5DC8CC87F52A}"/>
              </a:ext>
            </a:extLst>
          </p:cNvPr>
          <p:cNvSpPr/>
          <p:nvPr/>
        </p:nvSpPr>
        <p:spPr>
          <a:xfrm>
            <a:off x="8718550" y="2006600"/>
            <a:ext cx="1257300" cy="12192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72C187-D79C-3D5B-3B34-DEDE4446F99D}"/>
              </a:ext>
            </a:extLst>
          </p:cNvPr>
          <p:cNvSpPr txBox="1"/>
          <p:nvPr/>
        </p:nvSpPr>
        <p:spPr>
          <a:xfrm>
            <a:off x="5902325" y="5621665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C34BAC-BA92-3D8C-7BA7-A58A23744417}"/>
              </a:ext>
            </a:extLst>
          </p:cNvPr>
          <p:cNvSpPr txBox="1"/>
          <p:nvPr/>
        </p:nvSpPr>
        <p:spPr>
          <a:xfrm>
            <a:off x="2825750" y="5621665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29239F-A9CE-A21F-D445-E1EFD4E3525D}"/>
              </a:ext>
            </a:extLst>
          </p:cNvPr>
          <p:cNvSpPr txBox="1"/>
          <p:nvPr/>
        </p:nvSpPr>
        <p:spPr>
          <a:xfrm>
            <a:off x="4514850" y="3836709"/>
            <a:ext cx="48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E0FAA8-5591-5409-3D90-A0B98DE8DC13}"/>
              </a:ext>
            </a:extLst>
          </p:cNvPr>
          <p:cNvSpPr txBox="1"/>
          <p:nvPr/>
        </p:nvSpPr>
        <p:spPr>
          <a:xfrm>
            <a:off x="7512050" y="3896223"/>
            <a:ext cx="727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C0A5C1-CF26-CCB4-AB62-9756B6D8594A}"/>
              </a:ext>
            </a:extLst>
          </p:cNvPr>
          <p:cNvSpPr txBox="1"/>
          <p:nvPr/>
        </p:nvSpPr>
        <p:spPr>
          <a:xfrm>
            <a:off x="6400800" y="2313364"/>
            <a:ext cx="86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11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6CD9DC-0163-4D84-4C54-25E4D3E0244F}"/>
              </a:ext>
            </a:extLst>
          </p:cNvPr>
          <p:cNvSpPr txBox="1"/>
          <p:nvPr/>
        </p:nvSpPr>
        <p:spPr>
          <a:xfrm>
            <a:off x="9251949" y="2308944"/>
            <a:ext cx="1019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943DBE-F72A-B9D9-64B0-E6395B7A2E47}"/>
              </a:ext>
            </a:extLst>
          </p:cNvPr>
          <p:cNvSpPr txBox="1"/>
          <p:nvPr/>
        </p:nvSpPr>
        <p:spPr>
          <a:xfrm>
            <a:off x="649689" y="5233172"/>
            <a:ext cx="17724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Проверить наличие - новой роли университета в развитии внешней среды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C19E97-515D-A62C-3219-951D0FC304F2}"/>
              </a:ext>
            </a:extLst>
          </p:cNvPr>
          <p:cNvSpPr txBox="1"/>
          <p:nvPr/>
        </p:nvSpPr>
        <p:spPr>
          <a:xfrm>
            <a:off x="6544869" y="5372100"/>
            <a:ext cx="336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Привести в соответствие положений программы с глобальными тенденциями и национальными приоритетами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B1BD5F-9FD0-D379-F76A-6EE1040155BD}"/>
              </a:ext>
            </a:extLst>
          </p:cNvPr>
          <p:cNvSpPr txBox="1"/>
          <p:nvPr/>
        </p:nvSpPr>
        <p:spPr>
          <a:xfrm>
            <a:off x="1636315" y="3676950"/>
            <a:ext cx="24804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Провести анализ целевых групп для полезных внешней среде продуктов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CB1396-2946-F286-E458-48330A0592EC}"/>
              </a:ext>
            </a:extLst>
          </p:cNvPr>
          <p:cNvSpPr txBox="1"/>
          <p:nvPr/>
        </p:nvSpPr>
        <p:spPr>
          <a:xfrm>
            <a:off x="8229205" y="3703856"/>
            <a:ext cx="22196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Провести анализ позиционирования ООВО на научно-образовательной карте страны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420784-D240-7D3A-707D-BFFEDFF41F1D}"/>
              </a:ext>
            </a:extLst>
          </p:cNvPr>
          <p:cNvSpPr txBox="1"/>
          <p:nvPr/>
        </p:nvSpPr>
        <p:spPr>
          <a:xfrm>
            <a:off x="3808904" y="1989441"/>
            <a:ext cx="20807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Осуществить фиксацию в виде резюме (презентации) основных тезисов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3707CA-65A4-1209-7EE3-A8F8911FFA4C}"/>
              </a:ext>
            </a:extLst>
          </p:cNvPr>
          <p:cNvSpPr txBox="1"/>
          <p:nvPr/>
        </p:nvSpPr>
        <p:spPr>
          <a:xfrm>
            <a:off x="9879504" y="1666275"/>
            <a:ext cx="201136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Департамент экономической политики проводит оценку финансово-экономической модели реализации программы развития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лилиния 2">
            <a:extLst>
              <a:ext uri="{FF2B5EF4-FFF2-40B4-BE49-F238E27FC236}">
                <a16:creationId xmlns:a16="http://schemas.microsoft.com/office/drawing/2014/main" id="{BD0AC823-BB62-1AB3-A643-FEB229B45E85}"/>
              </a:ext>
            </a:extLst>
          </p:cNvPr>
          <p:cNvSpPr/>
          <p:nvPr/>
        </p:nvSpPr>
        <p:spPr>
          <a:xfrm>
            <a:off x="3314700" y="2336800"/>
            <a:ext cx="6070600" cy="4065923"/>
          </a:xfrm>
          <a:custGeom>
            <a:avLst/>
            <a:gdLst>
              <a:gd name="connsiteX0" fmla="*/ 0 w 6070600"/>
              <a:gd name="connsiteY0" fmla="*/ 3556000 h 4065923"/>
              <a:gd name="connsiteX1" fmla="*/ 2730500 w 6070600"/>
              <a:gd name="connsiteY1" fmla="*/ 3937000 h 4065923"/>
              <a:gd name="connsiteX2" fmla="*/ 1600200 w 6070600"/>
              <a:gd name="connsiteY2" fmla="*/ 1600200 h 4065923"/>
              <a:gd name="connsiteX3" fmla="*/ 4686300 w 6070600"/>
              <a:gd name="connsiteY3" fmla="*/ 1587500 h 4065923"/>
              <a:gd name="connsiteX4" fmla="*/ 3784600 w 6070600"/>
              <a:gd name="connsiteY4" fmla="*/ 330200 h 4065923"/>
              <a:gd name="connsiteX5" fmla="*/ 6070600 w 6070600"/>
              <a:gd name="connsiteY5" fmla="*/ 0 h 406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70600" h="4065923">
                <a:moveTo>
                  <a:pt x="0" y="3556000"/>
                </a:moveTo>
                <a:cubicBezTo>
                  <a:pt x="1231900" y="3909483"/>
                  <a:pt x="2463800" y="4262967"/>
                  <a:pt x="2730500" y="3937000"/>
                </a:cubicBezTo>
                <a:cubicBezTo>
                  <a:pt x="2997200" y="3611033"/>
                  <a:pt x="1274233" y="1991783"/>
                  <a:pt x="1600200" y="1600200"/>
                </a:cubicBezTo>
                <a:cubicBezTo>
                  <a:pt x="1926167" y="1208617"/>
                  <a:pt x="4322233" y="1799167"/>
                  <a:pt x="4686300" y="1587500"/>
                </a:cubicBezTo>
                <a:cubicBezTo>
                  <a:pt x="5050367" y="1375833"/>
                  <a:pt x="3553883" y="594783"/>
                  <a:pt x="3784600" y="330200"/>
                </a:cubicBezTo>
                <a:cubicBezTo>
                  <a:pt x="4015317" y="65617"/>
                  <a:pt x="5393267" y="33867"/>
                  <a:pt x="6070600" y="0"/>
                </a:cubicBezTo>
              </a:path>
            </a:pathLst>
          </a:cu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54603CA-58CA-6277-7710-371D3C6D36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10118737" y="-197849"/>
            <a:ext cx="1909542" cy="190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197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597FE8-7DDE-EDFF-CF44-744F1BE4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Рекомендации по финансовому обеспечению программы развития ООВО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09690E-BCE6-9232-2212-2D4530351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экономической политики оценивает финансово-экономическую модель  и источники финансирования программ развития.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осуществляется за счет бюджетных и внебюджетных средств,     при этом недопустимо направлять весь объем бюджетного финансирования на программу развития.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Требуется детальное описание источников финансирования по годам реализации программы.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указать, что реализация программы не потребует дополнительных бюджетных ассигнований в текущем году.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Объемы финансирования на последующие годы являются прогнозными и требуют ежегодного уточнения.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C2D5DDF-8C96-4B1D-7B40-76C128411E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10605864" y="95203"/>
            <a:ext cx="1495871" cy="149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438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F0E22-099E-0D03-4302-671B3E42C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604020202020204" pitchFamily="34" charset="0"/>
                <a:cs typeface="Arial Black" panose="020B0604020202020204" pitchFamily="34" charset="0"/>
              </a:rPr>
              <a:t>Расширение видения будущих векторов развития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E8B07B8-4747-32BB-CE85-E0D4F5632A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018313"/>
              </p:ext>
            </p:extLst>
          </p:nvPr>
        </p:nvGraphicFramePr>
        <p:xfrm>
          <a:off x="609600" y="1927225"/>
          <a:ext cx="78740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1D62FF2C-7982-7226-8277-022399C9FF13}"/>
              </a:ext>
            </a:extLst>
          </p:cNvPr>
          <p:cNvSpPr/>
          <p:nvPr/>
        </p:nvSpPr>
        <p:spPr>
          <a:xfrm>
            <a:off x="8724900" y="2260599"/>
            <a:ext cx="3098800" cy="3754874"/>
          </a:xfrm>
          <a:prstGeom prst="roundRect">
            <a:avLst/>
          </a:prstGeom>
          <a:noFill/>
          <a:ln>
            <a:solidFill>
              <a:srgbClr val="338F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CF295E-E813-E7AE-52B2-E138E5EFA022}"/>
              </a:ext>
            </a:extLst>
          </p:cNvPr>
          <p:cNvSpPr txBox="1"/>
          <p:nvPr/>
        </p:nvSpPr>
        <p:spPr>
          <a:xfrm>
            <a:off x="8877300" y="2583764"/>
            <a:ext cx="27940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0" i="0" dirty="0">
                <a:latin typeface="Arial" panose="020B0604020202020204" pitchFamily="34" charset="0"/>
                <a:cs typeface="Arial" panose="020B0604020202020204" pitchFamily="34" charset="0"/>
              </a:rPr>
              <a:t>Повышение скорости процессов и реакций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0" i="0" dirty="0">
                <a:latin typeface="Arial" panose="020B0604020202020204" pitchFamily="34" charset="0"/>
                <a:cs typeface="Arial" panose="020B0604020202020204" pitchFamily="34" charset="0"/>
              </a:rPr>
              <a:t>Усиление </a:t>
            </a:r>
            <a:r>
              <a:rPr lang="ru-RU" sz="14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междисциплинарности</a:t>
            </a:r>
            <a:r>
              <a:rPr lang="ru-RU" sz="1400" b="0" i="0" dirty="0">
                <a:latin typeface="Arial" panose="020B0604020202020204" pitchFamily="34" charset="0"/>
                <a:cs typeface="Arial" panose="020B0604020202020204" pitchFamily="34" charset="0"/>
              </a:rPr>
              <a:t>         и межотраслевых связей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0" i="0" dirty="0">
                <a:latin typeface="Arial" panose="020B0604020202020204" pitchFamily="34" charset="0"/>
                <a:cs typeface="Arial" panose="020B0604020202020204" pitchFamily="34" charset="0"/>
              </a:rPr>
              <a:t>Трансформация бизнес-моделей под влиянием новых технологий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0" i="0" dirty="0">
                <a:latin typeface="Arial" panose="020B0604020202020204" pitchFamily="34" charset="0"/>
                <a:cs typeface="Arial" panose="020B0604020202020204" pitchFamily="34" charset="0"/>
              </a:rPr>
              <a:t>Растущий спрос на адекватные экономические и социальные институты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0" i="0" dirty="0">
                <a:latin typeface="Arial" panose="020B0604020202020204" pitchFamily="34" charset="0"/>
                <a:cs typeface="Arial" panose="020B0604020202020204" pitchFamily="34" charset="0"/>
              </a:rPr>
              <a:t>Развитие концепции доказательной политики        и экономики</a:t>
            </a:r>
            <a:endParaRPr lang="ru-RU" sz="1400" dirty="0"/>
          </a:p>
        </p:txBody>
      </p:sp>
      <p:sp>
        <p:nvSpPr>
          <p:cNvPr id="13" name="Стрелка вправо 12">
            <a:extLst>
              <a:ext uri="{FF2B5EF4-FFF2-40B4-BE49-F238E27FC236}">
                <a16:creationId xmlns:a16="http://schemas.microsoft.com/office/drawing/2014/main" id="{C01A63DD-A9DA-35A7-389A-7C6A88624441}"/>
              </a:ext>
            </a:extLst>
          </p:cNvPr>
          <p:cNvSpPr/>
          <p:nvPr/>
        </p:nvSpPr>
        <p:spPr>
          <a:xfrm>
            <a:off x="7962900" y="2583764"/>
            <a:ext cx="762000" cy="845236"/>
          </a:xfrm>
          <a:prstGeom prst="rightArrow">
            <a:avLst/>
          </a:prstGeom>
          <a:noFill/>
          <a:ln>
            <a:solidFill>
              <a:srgbClr val="338F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ED50E44-576B-3824-686A-6920C07904B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10118737" y="-197849"/>
            <a:ext cx="1909542" cy="190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64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FC4C25-82B4-CA76-6A69-C6AB5C271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Arial Black" panose="020B0604020202020204" pitchFamily="34" charset="0"/>
                <a:cs typeface="Arial Black" panose="020B0604020202020204" pitchFamily="34" charset="0"/>
              </a:rPr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A6C29A-DA9F-76E9-8D3E-7BD61F0C9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Нормативные требования и установки на что обращать внимание</a:t>
            </a:r>
            <a:endParaRPr lang="ru-RU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Типовые ошибки и слабые места в программах развития вузов </a:t>
            </a:r>
            <a:endParaRPr lang="ru-RU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Наиболее удачные подходы и решения в программах развития 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Общие рекомендации по усилению тех или иных аспектов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82C4C03-EEDE-1250-4A56-D31DC89EF4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2599702" y="4186091"/>
            <a:ext cx="2118013" cy="211801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FBDD28-85A6-8A0D-EBA0-3F16BB30DB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6592863" y="4125007"/>
            <a:ext cx="1909542" cy="190954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971A3AB-E9DD-7105-459E-DD0C3A0752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037" y="2610902"/>
            <a:ext cx="2424775" cy="2420243"/>
          </a:xfrm>
          <a:prstGeom prst="rect">
            <a:avLst/>
          </a:prstGeom>
        </p:spPr>
      </p:pic>
      <p:sp>
        <p:nvSpPr>
          <p:cNvPr id="7" name="Полилиния 6">
            <a:extLst>
              <a:ext uri="{FF2B5EF4-FFF2-40B4-BE49-F238E27FC236}">
                <a16:creationId xmlns:a16="http://schemas.microsoft.com/office/drawing/2014/main" id="{0E0B5E6A-EB7E-81DD-F64F-4239D13A02CB}"/>
              </a:ext>
            </a:extLst>
          </p:cNvPr>
          <p:cNvSpPr/>
          <p:nvPr/>
        </p:nvSpPr>
        <p:spPr>
          <a:xfrm>
            <a:off x="-13063" y="2411086"/>
            <a:ext cx="12697097" cy="3076656"/>
          </a:xfrm>
          <a:custGeom>
            <a:avLst/>
            <a:gdLst>
              <a:gd name="connsiteX0" fmla="*/ 0 w 12697097"/>
              <a:gd name="connsiteY0" fmla="*/ 2670365 h 3076656"/>
              <a:gd name="connsiteX1" fmla="*/ 1502229 w 12697097"/>
              <a:gd name="connsiteY1" fmla="*/ 2304605 h 3076656"/>
              <a:gd name="connsiteX2" fmla="*/ 4010297 w 12697097"/>
              <a:gd name="connsiteY2" fmla="*/ 3075314 h 3076656"/>
              <a:gd name="connsiteX3" fmla="*/ 6387737 w 12697097"/>
              <a:gd name="connsiteY3" fmla="*/ 2082537 h 3076656"/>
              <a:gd name="connsiteX4" fmla="*/ 8516983 w 12697097"/>
              <a:gd name="connsiteY4" fmla="*/ 2944685 h 3076656"/>
              <a:gd name="connsiteX5" fmla="*/ 10071463 w 12697097"/>
              <a:gd name="connsiteY5" fmla="*/ 2069474 h 3076656"/>
              <a:gd name="connsiteX6" fmla="*/ 11168743 w 12697097"/>
              <a:gd name="connsiteY6" fmla="*/ 253737 h 3076656"/>
              <a:gd name="connsiteX7" fmla="*/ 12697097 w 12697097"/>
              <a:gd name="connsiteY7" fmla="*/ 57794 h 30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97097" h="3076656">
                <a:moveTo>
                  <a:pt x="0" y="2670365"/>
                </a:moveTo>
                <a:cubicBezTo>
                  <a:pt x="416923" y="2453739"/>
                  <a:pt x="833846" y="2237114"/>
                  <a:pt x="1502229" y="2304605"/>
                </a:cubicBezTo>
                <a:cubicBezTo>
                  <a:pt x="2170612" y="2372096"/>
                  <a:pt x="3196046" y="3112325"/>
                  <a:pt x="4010297" y="3075314"/>
                </a:cubicBezTo>
                <a:cubicBezTo>
                  <a:pt x="4824548" y="3038303"/>
                  <a:pt x="5636623" y="2104308"/>
                  <a:pt x="6387737" y="2082537"/>
                </a:cubicBezTo>
                <a:cubicBezTo>
                  <a:pt x="7138851" y="2060766"/>
                  <a:pt x="7903029" y="2946862"/>
                  <a:pt x="8516983" y="2944685"/>
                </a:cubicBezTo>
                <a:cubicBezTo>
                  <a:pt x="9130937" y="2942508"/>
                  <a:pt x="9629503" y="2517965"/>
                  <a:pt x="10071463" y="2069474"/>
                </a:cubicBezTo>
                <a:cubicBezTo>
                  <a:pt x="10513423" y="1620983"/>
                  <a:pt x="10731137" y="589017"/>
                  <a:pt x="11168743" y="253737"/>
                </a:cubicBezTo>
                <a:cubicBezTo>
                  <a:pt x="11606349" y="-81543"/>
                  <a:pt x="12151723" y="-11875"/>
                  <a:pt x="12697097" y="57794"/>
                </a:cubicBezTo>
              </a:path>
            </a:pathLst>
          </a:custGeom>
          <a:noFill/>
          <a:ln>
            <a:solidFill>
              <a:schemeClr val="tx2">
                <a:lumMod val="25000"/>
                <a:lumOff val="75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78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707746-8726-1F74-12D8-7B6FECAF4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38" y="2742406"/>
            <a:ext cx="3225800" cy="358219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Ошибки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Узкий контекст рассмотрения изменений спроса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Линейное восприятие развития технологий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Недооценка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экосреды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и коммуникаций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Игнорирование рисков            и "джокеров»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Упрощение представлений       о будущем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Отсутствие системности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27DE8EB6-8932-2530-DC57-705E99533101}"/>
              </a:ext>
            </a:extLst>
          </p:cNvPr>
          <p:cNvSpPr txBox="1">
            <a:spLocks/>
          </p:cNvSpPr>
          <p:nvPr/>
        </p:nvSpPr>
        <p:spPr>
          <a:xfrm>
            <a:off x="4483100" y="2742406"/>
            <a:ext cx="3225800" cy="358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Рекомендации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Анализ рынков, трендов, потребительского поведения, перспективных продуктов,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Прогноз объемов рынков, сценариев развития, прорывных технологий         и необходимых компетенций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67459905-76E3-2ED7-B74A-7137C365AD1E}"/>
              </a:ext>
            </a:extLst>
          </p:cNvPr>
          <p:cNvSpPr txBox="1">
            <a:spLocks/>
          </p:cNvSpPr>
          <p:nvPr/>
        </p:nvSpPr>
        <p:spPr>
          <a:xfrm>
            <a:off x="8467725" y="2742406"/>
            <a:ext cx="3225800" cy="358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Эффективная техника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Форсайт как эффективный метод изучения будущего    и формирования стратегии развития</a:t>
            </a:r>
          </a:p>
        </p:txBody>
      </p:sp>
      <p:pic>
        <p:nvPicPr>
          <p:cNvPr id="12" name="Рисунок 11" descr="Человек с идеей контур">
            <a:extLst>
              <a:ext uri="{FF2B5EF4-FFF2-40B4-BE49-F238E27FC236}">
                <a16:creationId xmlns:a16="http://schemas.microsoft.com/office/drawing/2014/main" id="{0EC93E0B-FFF8-FCF5-A29A-DC67B37C35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690394" y="1834753"/>
            <a:ext cx="914400" cy="914400"/>
          </a:xfrm>
          <a:prstGeom prst="rect">
            <a:avLst/>
          </a:prstGeom>
        </p:spPr>
      </p:pic>
      <p:pic>
        <p:nvPicPr>
          <p:cNvPr id="14" name="Рисунок 13" descr="Шестеренки контур">
            <a:extLst>
              <a:ext uri="{FF2B5EF4-FFF2-40B4-BE49-F238E27FC236}">
                <a16:creationId xmlns:a16="http://schemas.microsoft.com/office/drawing/2014/main" id="{E08F36DA-BBE1-23F2-C84D-9CE91DC7BF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740900" y="1834753"/>
            <a:ext cx="914400" cy="914400"/>
          </a:xfrm>
          <a:prstGeom prst="rect">
            <a:avLst/>
          </a:prstGeom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E8748B79-5C9D-FA24-9C23-156FA79DD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Arial Black" panose="020B0604020202020204" pitchFamily="34" charset="0"/>
                <a:cs typeface="Arial Black" panose="020B0604020202020204" pitchFamily="34" charset="0"/>
              </a:rPr>
              <a:t>Изучение будущего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D4C43BA-3927-E9B3-65F0-368B666A3A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10118737" y="-197849"/>
            <a:ext cx="1909542" cy="1909542"/>
          </a:xfrm>
          <a:prstGeom prst="rect">
            <a:avLst/>
          </a:prstGeom>
        </p:spPr>
      </p:pic>
      <p:pic>
        <p:nvPicPr>
          <p:cNvPr id="18" name="Рисунок 17" descr="Предупреждение контур">
            <a:extLst>
              <a:ext uri="{FF2B5EF4-FFF2-40B4-BE49-F238E27FC236}">
                <a16:creationId xmlns:a16="http://schemas.microsoft.com/office/drawing/2014/main" id="{69B8BCAF-CF23-53BE-AB02-D2D5D38790F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992133" y="1892765"/>
            <a:ext cx="647563" cy="64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618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B7CB-F645-0CF6-F2A9-AB6D236D6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Логика организации формирования проектов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5B3ADEB-0299-BD91-C1D7-99DE4DCE24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00" y="1690688"/>
            <a:ext cx="5892799" cy="44757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D9046A6-BD7C-977E-2CDC-D82E8838A6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10118737" y="-197849"/>
            <a:ext cx="1909542" cy="190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766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BE4C4-0231-59A4-B585-DBCFA46D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Arial Black" panose="020B0604020202020204" pitchFamily="34" charset="0"/>
                <a:cs typeface="Arial Black" panose="020B0604020202020204" pitchFamily="34" charset="0"/>
              </a:rPr>
              <a:t>Обзор трендов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EDCD029E-7722-8E24-D984-11A59EF7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449512"/>
            <a:ext cx="2908300" cy="35821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Проблема</a:t>
            </a:r>
          </a:p>
          <a:p>
            <a:pPr marL="0" indent="0"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Программа развития        не опирается                     на всесторонний обзор тенденций и трендов, проекты собираются рандомно, большинство из них нацелены               на продолжение совершенствования текущей деятельности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A38CAB4-4AC7-B8E0-8E17-25B17FAE611C}"/>
              </a:ext>
            </a:extLst>
          </p:cNvPr>
          <p:cNvSpPr txBox="1">
            <a:spLocks/>
          </p:cNvSpPr>
          <p:nvPr/>
        </p:nvSpPr>
        <p:spPr>
          <a:xfrm>
            <a:off x="3924300" y="2447924"/>
            <a:ext cx="3949700" cy="358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Проводить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системной основе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форсайт-исследования трендов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конкретной области и смежных областях для определения вызовов, угроз и возможностей.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 основе полученных данных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определить ключевые важные направления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сфокусироваться             на них при формировании идеи               и цели стратегических проектов. 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B8DE6ED3-DC5B-63E7-F478-8D6BD6AF21B8}"/>
              </a:ext>
            </a:extLst>
          </p:cNvPr>
          <p:cNvSpPr txBox="1">
            <a:spLocks/>
          </p:cNvSpPr>
          <p:nvPr/>
        </p:nvSpPr>
        <p:spPr>
          <a:xfrm>
            <a:off x="8356600" y="2447924"/>
            <a:ext cx="3302000" cy="358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Ключевые тренды образования 2022/2023</a:t>
            </a:r>
          </a:p>
          <a:p>
            <a:pPr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Непрерывное обучение, или </a:t>
            </a:r>
            <a:r>
              <a:rPr lang="ru-RU" sz="17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Lifelong</a:t>
            </a: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Learning</a:t>
            </a:r>
          </a:p>
          <a:p>
            <a:pPr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Тотальная цифровизация</a:t>
            </a:r>
          </a:p>
          <a:p>
            <a:pPr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Массовые открытые онлайн-курсы (МООК)</a:t>
            </a:r>
          </a:p>
          <a:p>
            <a:pPr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Геймификация</a:t>
            </a:r>
          </a:p>
          <a:p>
            <a:pPr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Технологии VR и AR</a:t>
            </a:r>
          </a:p>
          <a:p>
            <a:pPr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ru-RU" sz="17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Agile</a:t>
            </a: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17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Scrum</a:t>
            </a: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-технологии</a:t>
            </a:r>
          </a:p>
          <a:p>
            <a:pPr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Адаптивное обучение</a:t>
            </a:r>
          </a:p>
          <a:p>
            <a:pPr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ru-RU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Изменение роли преподавателя и чат-боты </a:t>
            </a:r>
          </a:p>
        </p:txBody>
      </p:sp>
      <p:pic>
        <p:nvPicPr>
          <p:cNvPr id="8" name="Рисунок 7" descr="Шестеренки контур">
            <a:extLst>
              <a:ext uri="{FF2B5EF4-FFF2-40B4-BE49-F238E27FC236}">
                <a16:creationId xmlns:a16="http://schemas.microsoft.com/office/drawing/2014/main" id="{A666C2DD-CF27-46BE-01A2-7C5E741E1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68950" y="1533524"/>
            <a:ext cx="914400" cy="914400"/>
          </a:xfrm>
          <a:prstGeom prst="rect">
            <a:avLst/>
          </a:prstGeom>
        </p:spPr>
      </p:pic>
      <p:pic>
        <p:nvPicPr>
          <p:cNvPr id="10" name="Рисунок 9" descr="Тенденция к повышению контур">
            <a:extLst>
              <a:ext uri="{FF2B5EF4-FFF2-40B4-BE49-F238E27FC236}">
                <a16:creationId xmlns:a16="http://schemas.microsoft.com/office/drawing/2014/main" id="{84E9BC2C-44F7-0095-0147-6CCFAA28B6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779000" y="1690688"/>
            <a:ext cx="711200" cy="7112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7399146-AFD6-DF94-2CA5-5DEDE7A72A9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10605864" y="95203"/>
            <a:ext cx="1495871" cy="1495871"/>
          </a:xfrm>
          <a:prstGeom prst="rect">
            <a:avLst/>
          </a:prstGeom>
        </p:spPr>
      </p:pic>
      <p:pic>
        <p:nvPicPr>
          <p:cNvPr id="12" name="Рисунок 11" descr="Предупреждение контур">
            <a:extLst>
              <a:ext uri="{FF2B5EF4-FFF2-40B4-BE49-F238E27FC236}">
                <a16:creationId xmlns:a16="http://schemas.microsoft.com/office/drawing/2014/main" id="{B9DB42AA-4725-A38D-93E1-704B236B7B8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701800" y="1722506"/>
            <a:ext cx="647563" cy="64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547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BE4C4-0231-59A4-B585-DBCFA46D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Анализ ткущей ситуации </a:t>
            </a:r>
            <a:b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и места на рынке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EDCD029E-7722-8E24-D984-11A59EF7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449512"/>
            <a:ext cx="2908300" cy="358219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Проблема</a:t>
            </a:r>
          </a:p>
          <a:p>
            <a:pPr marL="0" indent="0"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При стратегическом планировании организация часто           не обладает объективным знанием своего текущего состояния, сильных и слабых сторон, ключевых ресурсов и конкурентной позиции. В результате проекты становятся продолжением текущей деятельности без явной связи со стратегией развития.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A38CAB4-4AC7-B8E0-8E17-25B17FAE611C}"/>
              </a:ext>
            </a:extLst>
          </p:cNvPr>
          <p:cNvSpPr txBox="1">
            <a:spLocks/>
          </p:cNvSpPr>
          <p:nvPr/>
        </p:nvSpPr>
        <p:spPr>
          <a:xfrm>
            <a:off x="3924300" y="2449512"/>
            <a:ext cx="7734300" cy="358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Определить ключевые научные направления университета                      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на технологической карте страны, включая анализ ключевых технологий   и рынков для развития, а также программу их позиционирования. </a:t>
            </a:r>
          </a:p>
          <a:p>
            <a:pPr marL="0" indent="0"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Провести ревизию сильных и слабых сторон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внутренних ресурсов            и сопоставить с актуальными трендами в бизнесе                                         и технологиях, а также с университетами-конкурентами. </a:t>
            </a:r>
          </a:p>
          <a:p>
            <a:pPr marL="0" indent="0"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Выявить возможности для быстрого улучшения востребованных направлений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определить ограничения и пути их устранения, а также разработать карту стейкхолдеров, включая бизнес, студентов, абитуриентов, власти и общественные организации, с целью учёта            их интересов и нахождения совместных решений.</a:t>
            </a:r>
          </a:p>
        </p:txBody>
      </p:sp>
      <p:pic>
        <p:nvPicPr>
          <p:cNvPr id="8" name="Рисунок 7" descr="Шестеренки контур">
            <a:extLst>
              <a:ext uri="{FF2B5EF4-FFF2-40B4-BE49-F238E27FC236}">
                <a16:creationId xmlns:a16="http://schemas.microsoft.com/office/drawing/2014/main" id="{A666C2DD-CF27-46BE-01A2-7C5E741E1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34250" y="1612106"/>
            <a:ext cx="914400" cy="9144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14CD974-B122-E50B-E528-7F893F7CE4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10605864" y="95203"/>
            <a:ext cx="1495871" cy="1495871"/>
          </a:xfrm>
          <a:prstGeom prst="rect">
            <a:avLst/>
          </a:prstGeom>
        </p:spPr>
      </p:pic>
      <p:pic>
        <p:nvPicPr>
          <p:cNvPr id="9" name="Рисунок 8" descr="Предупреждение контур">
            <a:extLst>
              <a:ext uri="{FF2B5EF4-FFF2-40B4-BE49-F238E27FC236}">
                <a16:creationId xmlns:a16="http://schemas.microsoft.com/office/drawing/2014/main" id="{5B5FFFED-9254-317F-4E2B-73C6C8279F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663768" y="1746318"/>
            <a:ext cx="647563" cy="64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7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BE4C4-0231-59A4-B585-DBCFA46D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Внедрение и готовность к изменениям, открытость новой экспертизе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EDCD029E-7722-8E24-D984-11A59EF7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754312"/>
            <a:ext cx="2908300" cy="35821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Проблема</a:t>
            </a:r>
          </a:p>
          <a:p>
            <a:pPr marL="0" indent="0"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Стратегический проект реализован, но он оторван от стратегии организации, проектная деятельность не ведет к трансформации операционной деятельности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A38CAB4-4AC7-B8E0-8E17-25B17FAE611C}"/>
              </a:ext>
            </a:extLst>
          </p:cNvPr>
          <p:cNvSpPr txBox="1">
            <a:spLocks/>
          </p:cNvSpPr>
          <p:nvPr/>
        </p:nvSpPr>
        <p:spPr>
          <a:xfrm>
            <a:off x="3924300" y="2754312"/>
            <a:ext cx="7734300" cy="358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Расширить круг поставщиков верифицированной экспертизы          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для формулирования стратегических векторов, что позволит более точно определить цели, инструменты реализации стратегии и исключить нерелевантные направления, фокусируя усилия на значимых проектах.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интерфейсы и процесс интеграции успешных проектов          в операционную деятельность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через новые протоколы                               и автоматизацию, что приведет к позитивным изменениям в текущей системе и поможет достичь стратегических целей организации.</a:t>
            </a:r>
          </a:p>
        </p:txBody>
      </p:sp>
      <p:pic>
        <p:nvPicPr>
          <p:cNvPr id="8" name="Рисунок 7" descr="Шестеренки контур">
            <a:extLst>
              <a:ext uri="{FF2B5EF4-FFF2-40B4-BE49-F238E27FC236}">
                <a16:creationId xmlns:a16="http://schemas.microsoft.com/office/drawing/2014/main" id="{A666C2DD-CF27-46BE-01A2-7C5E741E1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34250" y="1839912"/>
            <a:ext cx="914400" cy="9144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61370EF-391B-0C1B-38D8-C07F981B41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10605864" y="95203"/>
            <a:ext cx="1495871" cy="1495871"/>
          </a:xfrm>
          <a:prstGeom prst="rect">
            <a:avLst/>
          </a:prstGeom>
        </p:spPr>
      </p:pic>
      <p:pic>
        <p:nvPicPr>
          <p:cNvPr id="6" name="Рисунок 5" descr="Предупреждение контур">
            <a:extLst>
              <a:ext uri="{FF2B5EF4-FFF2-40B4-BE49-F238E27FC236}">
                <a16:creationId xmlns:a16="http://schemas.microsoft.com/office/drawing/2014/main" id="{F7D9BBF2-C0CB-9E9F-0366-C0AB717A42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663768" y="1973330"/>
            <a:ext cx="647563" cy="64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5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BE4C4-0231-59A4-B585-DBCFA46D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Обучение всех сотрудников, </a:t>
            </a:r>
            <a:b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адаптация к изменениям 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EDCD029E-7722-8E24-D984-11A59EF7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754312"/>
            <a:ext cx="3289300" cy="35821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Проблема</a:t>
            </a:r>
          </a:p>
          <a:p>
            <a:pPr marL="0" indent="0"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Стратегический проект реализован, но новые технологии и инструменты реализации доведены только до топ-менеджмента,                    в результате чего жизнеспособность                     и  масштабирование проекта ограничены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A38CAB4-4AC7-B8E0-8E17-25B17FAE611C}"/>
              </a:ext>
            </a:extLst>
          </p:cNvPr>
          <p:cNvSpPr txBox="1">
            <a:spLocks/>
          </p:cNvSpPr>
          <p:nvPr/>
        </p:nvSpPr>
        <p:spPr>
          <a:xfrm>
            <a:off x="4381500" y="2754312"/>
            <a:ext cx="7734300" cy="358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Довести изменения до всех сотрудников.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Вовлечь и научить пользоваться новыми методами, средствами, инструментами, вводя ценности обновления в корпоративную культуру университета</a:t>
            </a:r>
          </a:p>
        </p:txBody>
      </p:sp>
      <p:pic>
        <p:nvPicPr>
          <p:cNvPr id="8" name="Рисунок 7" descr="Шестеренки контур">
            <a:extLst>
              <a:ext uri="{FF2B5EF4-FFF2-40B4-BE49-F238E27FC236}">
                <a16:creationId xmlns:a16="http://schemas.microsoft.com/office/drawing/2014/main" id="{A666C2DD-CF27-46BE-01A2-7C5E741E1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91450" y="1853577"/>
            <a:ext cx="914400" cy="9144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D9A3D26-A225-F709-EA4C-D001370C71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10605864" y="95203"/>
            <a:ext cx="1495871" cy="1495871"/>
          </a:xfrm>
          <a:prstGeom prst="rect">
            <a:avLst/>
          </a:prstGeom>
        </p:spPr>
      </p:pic>
      <p:pic>
        <p:nvPicPr>
          <p:cNvPr id="6" name="Рисунок 5" descr="Предупреждение контур">
            <a:extLst>
              <a:ext uri="{FF2B5EF4-FFF2-40B4-BE49-F238E27FC236}">
                <a16:creationId xmlns:a16="http://schemas.microsoft.com/office/drawing/2014/main" id="{5334DA48-B045-8DBF-E48E-F5B9EBA34E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854268" y="1986995"/>
            <a:ext cx="647563" cy="64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112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BE4C4-0231-59A4-B585-DBCFA46D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Проект, программа и портфель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EDCD029E-7722-8E24-D984-11A59EF7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754312"/>
            <a:ext cx="2908300" cy="35821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Проблема</a:t>
            </a:r>
          </a:p>
          <a:p>
            <a:pPr marL="0" indent="0"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Стратегический проект - портфель отдельных мелких проектов, модное направление, источник надбавки для всех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BA38CAB4-4AC7-B8E0-8E17-25B17FAE611C}"/>
              </a:ext>
            </a:extLst>
          </p:cNvPr>
          <p:cNvSpPr txBox="1">
            <a:spLocks/>
          </p:cNvSpPr>
          <p:nvPr/>
        </p:nvSpPr>
        <p:spPr>
          <a:xfrm>
            <a:off x="3924300" y="2754312"/>
            <a:ext cx="7734300" cy="358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Стратегический портфель формируется в соответствии с определенными стратегическими целями, распределяется объем ресурсов, формируются программы или наборы проектов, которые войдут внутрь портфеля. </a:t>
            </a:r>
            <a:r>
              <a:rPr 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Стратпроекты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создают новые активы и продукты для усиления конкурентоспособности, вовлекают новых и сильных партнеров, требуют изменения других процессов организации </a:t>
            </a:r>
          </a:p>
        </p:txBody>
      </p:sp>
      <p:pic>
        <p:nvPicPr>
          <p:cNvPr id="8" name="Рисунок 7" descr="Шестеренки контур">
            <a:extLst>
              <a:ext uri="{FF2B5EF4-FFF2-40B4-BE49-F238E27FC236}">
                <a16:creationId xmlns:a16="http://schemas.microsoft.com/office/drawing/2014/main" id="{A666C2DD-CF27-46BE-01A2-7C5E741E1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34250" y="1839912"/>
            <a:ext cx="914400" cy="9144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E2EA1E-5F69-8102-D9E1-514FDAE896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10605864" y="95203"/>
            <a:ext cx="1495871" cy="1495871"/>
          </a:xfrm>
          <a:prstGeom prst="rect">
            <a:avLst/>
          </a:prstGeom>
        </p:spPr>
      </p:pic>
      <p:pic>
        <p:nvPicPr>
          <p:cNvPr id="6" name="Рисунок 5" descr="Предупреждение контур">
            <a:extLst>
              <a:ext uri="{FF2B5EF4-FFF2-40B4-BE49-F238E27FC236}">
                <a16:creationId xmlns:a16="http://schemas.microsoft.com/office/drawing/2014/main" id="{2C87466A-F847-0DA0-71E7-1443C9CCC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663768" y="2052546"/>
            <a:ext cx="647563" cy="64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035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AEACEFC-6396-3E53-3914-6556D8479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243" y="1517650"/>
            <a:ext cx="9561513" cy="482401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8CB38E06-16FD-963A-2876-C6A13EB26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Проект, программа и портфель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1656364-B215-DC9D-43CE-7897C336C5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10605864" y="95203"/>
            <a:ext cx="1495871" cy="149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111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3319FA-032B-3661-3841-09D5A3B6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 Black" panose="020B0604020202020204" pitchFamily="34" charset="0"/>
                <a:cs typeface="Arial Black" panose="020B0604020202020204" pitchFamily="34" charset="0"/>
              </a:rPr>
              <a:t>Разработка программ развития российских вузов </a:t>
            </a:r>
            <a:r>
              <a:rPr lang="ru-RU" sz="4000" b="1" dirty="0">
                <a:solidFill>
                  <a:schemeClr val="bg1">
                    <a:lumMod val="8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требует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834BC9-87AC-E0F6-24F4-766F1335E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15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Строгое соблюдение нормативных требований                                       и установок, определённых на федеральном уровне.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Ориентация на </a:t>
            </a:r>
            <a:r>
              <a:rPr lang="ru-RU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фронтирную</a:t>
            </a: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научную повестку.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Интеграция с экономикой.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Цифровая трансформация образовательного процесса.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Соответствие национальным целям.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Повышение качества образования и научной деятельности в стране.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Укрепление позиций российских вузов на международной арене.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63F3C37-E73D-5DD1-E4FC-554D24DDE5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10118737" y="-197849"/>
            <a:ext cx="1909542" cy="190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113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791D8225-7F17-79B8-2CF0-A30D0425DA5F}"/>
              </a:ext>
            </a:extLst>
          </p:cNvPr>
          <p:cNvSpPr txBox="1">
            <a:spLocks/>
          </p:cNvSpPr>
          <p:nvPr/>
        </p:nvSpPr>
        <p:spPr>
          <a:xfrm>
            <a:off x="954611" y="1869467"/>
            <a:ext cx="10282777" cy="282302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ru-RU" sz="4000" b="1" dirty="0">
                <a:solidFill>
                  <a:srgbClr val="005878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Анализ программ развития ВУЗов</a:t>
            </a:r>
          </a:p>
          <a:p>
            <a:pPr marL="0" indent="0">
              <a:buNone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Зенин Сергей Сергеевич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Директор Института государства и права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роректор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ТюмГУ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9CE72B4-6BFB-4C9E-C607-1CA0700FBA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317" y="2183471"/>
            <a:ext cx="2787428" cy="2782218"/>
          </a:xfrm>
          <a:prstGeom prst="rect">
            <a:avLst/>
          </a:prstGeom>
        </p:spPr>
      </p:pic>
      <p:sp>
        <p:nvSpPr>
          <p:cNvPr id="9" name="Полилиния 8">
            <a:extLst>
              <a:ext uri="{FF2B5EF4-FFF2-40B4-BE49-F238E27FC236}">
                <a16:creationId xmlns:a16="http://schemas.microsoft.com/office/drawing/2014/main" id="{1D96D129-39B6-1444-1ACA-A1B4DD73F720}"/>
              </a:ext>
            </a:extLst>
          </p:cNvPr>
          <p:cNvSpPr/>
          <p:nvPr/>
        </p:nvSpPr>
        <p:spPr>
          <a:xfrm>
            <a:off x="-13063" y="2411086"/>
            <a:ext cx="12697097" cy="3076656"/>
          </a:xfrm>
          <a:custGeom>
            <a:avLst/>
            <a:gdLst>
              <a:gd name="connsiteX0" fmla="*/ 0 w 12697097"/>
              <a:gd name="connsiteY0" fmla="*/ 2670365 h 3076656"/>
              <a:gd name="connsiteX1" fmla="*/ 1502229 w 12697097"/>
              <a:gd name="connsiteY1" fmla="*/ 2304605 h 3076656"/>
              <a:gd name="connsiteX2" fmla="*/ 4010297 w 12697097"/>
              <a:gd name="connsiteY2" fmla="*/ 3075314 h 3076656"/>
              <a:gd name="connsiteX3" fmla="*/ 6387737 w 12697097"/>
              <a:gd name="connsiteY3" fmla="*/ 2082537 h 3076656"/>
              <a:gd name="connsiteX4" fmla="*/ 8516983 w 12697097"/>
              <a:gd name="connsiteY4" fmla="*/ 2944685 h 3076656"/>
              <a:gd name="connsiteX5" fmla="*/ 10071463 w 12697097"/>
              <a:gd name="connsiteY5" fmla="*/ 2069474 h 3076656"/>
              <a:gd name="connsiteX6" fmla="*/ 11168743 w 12697097"/>
              <a:gd name="connsiteY6" fmla="*/ 253737 h 3076656"/>
              <a:gd name="connsiteX7" fmla="*/ 12697097 w 12697097"/>
              <a:gd name="connsiteY7" fmla="*/ 57794 h 30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97097" h="3076656">
                <a:moveTo>
                  <a:pt x="0" y="2670365"/>
                </a:moveTo>
                <a:cubicBezTo>
                  <a:pt x="416923" y="2453739"/>
                  <a:pt x="833846" y="2237114"/>
                  <a:pt x="1502229" y="2304605"/>
                </a:cubicBezTo>
                <a:cubicBezTo>
                  <a:pt x="2170612" y="2372096"/>
                  <a:pt x="3196046" y="3112325"/>
                  <a:pt x="4010297" y="3075314"/>
                </a:cubicBezTo>
                <a:cubicBezTo>
                  <a:pt x="4824548" y="3038303"/>
                  <a:pt x="5636623" y="2104308"/>
                  <a:pt x="6387737" y="2082537"/>
                </a:cubicBezTo>
                <a:cubicBezTo>
                  <a:pt x="7138851" y="2060766"/>
                  <a:pt x="7903029" y="2946862"/>
                  <a:pt x="8516983" y="2944685"/>
                </a:cubicBezTo>
                <a:cubicBezTo>
                  <a:pt x="9130937" y="2942508"/>
                  <a:pt x="9629503" y="2517965"/>
                  <a:pt x="10071463" y="2069474"/>
                </a:cubicBezTo>
                <a:cubicBezTo>
                  <a:pt x="10513423" y="1620983"/>
                  <a:pt x="10731137" y="589017"/>
                  <a:pt x="11168743" y="253737"/>
                </a:cubicBezTo>
                <a:cubicBezTo>
                  <a:pt x="11606349" y="-81543"/>
                  <a:pt x="12151723" y="-11875"/>
                  <a:pt x="12697097" y="57794"/>
                </a:cubicBezTo>
              </a:path>
            </a:pathLst>
          </a:custGeom>
          <a:noFill/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271721E-13AD-E2C9-2E88-38CBA85382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13921">
            <a:off x="2195511" y="3961614"/>
            <a:ext cx="2300376" cy="230037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3DFA1C6-F8E4-4377-F3BC-CF29AEDD45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6347685" y="4068280"/>
            <a:ext cx="1591952" cy="159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34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A135DF-1E0F-23C2-3597-8230EA15A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Нормативная база</a:t>
            </a:r>
            <a:r>
              <a:rPr lang="ru-RU" sz="3200" b="1" dirty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endParaRPr lang="ru-RU" sz="32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829C8EC1-4C11-E19E-7CC4-A45F46A53709}"/>
              </a:ext>
            </a:extLst>
          </p:cNvPr>
          <p:cNvGrpSpPr/>
          <p:nvPr/>
        </p:nvGrpSpPr>
        <p:grpSpPr>
          <a:xfrm>
            <a:off x="161925" y="2274638"/>
            <a:ext cx="2197100" cy="3897563"/>
            <a:chOff x="5151239" y="2354241"/>
            <a:chExt cx="1889521" cy="2115331"/>
          </a:xfrm>
          <a:solidFill>
            <a:schemeClr val="tx2">
              <a:lumMod val="10000"/>
              <a:lumOff val="90000"/>
            </a:schemeClr>
          </a:solidFill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30194D6-37E1-3352-E2BC-961F966117C5}"/>
                </a:ext>
              </a:extLst>
            </p:cNvPr>
            <p:cNvSpPr txBox="1"/>
            <p:nvPr/>
          </p:nvSpPr>
          <p:spPr>
            <a:xfrm>
              <a:off x="5151239" y="2354241"/>
              <a:ext cx="1889521" cy="626509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896" tIns="32512" rIns="56896" bIns="32512" numCol="1" spcCol="1270" anchor="ctr" anchorCtr="0">
              <a:noAutofit/>
            </a:bodyPr>
            <a:lstStyle/>
            <a:p>
              <a:pPr marL="0" lvl="0" indent="0" algn="ctr" defTabSz="355600">
                <a:spcBef>
                  <a:spcPct val="0"/>
                </a:spcBef>
                <a:buNone/>
              </a:pPr>
              <a:r>
                <a:rPr lang="ru-RU" sz="1200" b="1" kern="1200" dirty="0">
                  <a:latin typeface="Arial Black" panose="020B0604020202020204" pitchFamily="34" charset="0"/>
                  <a:cs typeface="Arial Black" panose="020B0604020202020204" pitchFamily="34" charset="0"/>
                </a:rPr>
                <a:t>Федеральный закон </a:t>
              </a:r>
            </a:p>
            <a:p>
              <a:pPr marL="0" lvl="0" indent="0" algn="ctr" defTabSz="355600">
                <a:spcBef>
                  <a:spcPct val="0"/>
                </a:spcBef>
                <a:buNone/>
              </a:pPr>
              <a:r>
                <a:rPr lang="ru-RU" sz="1200" b="1" kern="1200" dirty="0">
                  <a:latin typeface="Arial Black" panose="020B0604020202020204" pitchFamily="34" charset="0"/>
                  <a:cs typeface="Arial Black" panose="020B0604020202020204" pitchFamily="34" charset="0"/>
                </a:rPr>
                <a:t>«Об образовании </a:t>
              </a:r>
            </a:p>
            <a:p>
              <a:pPr marL="0" lvl="0" indent="0" algn="ctr" defTabSz="355600">
                <a:spcBef>
                  <a:spcPct val="0"/>
                </a:spcBef>
                <a:buNone/>
              </a:pPr>
              <a:r>
                <a:rPr lang="ru-RU" sz="1200" b="1" kern="1200" dirty="0">
                  <a:latin typeface="Arial Black" panose="020B0604020202020204" pitchFamily="34" charset="0"/>
                  <a:cs typeface="Arial Black" panose="020B0604020202020204" pitchFamily="34" charset="0"/>
                </a:rPr>
                <a:t>в Российской Федерации»</a:t>
              </a:r>
              <a:endParaRPr lang="ru-RU" sz="1100" b="1" kern="1200" dirty="0">
                <a:latin typeface="Arial Black" panose="020B0604020202020204" pitchFamily="34" charset="0"/>
                <a:cs typeface="Arial Black" panose="020B0604020202020204" pitchFamily="34" charset="0"/>
              </a:endParaRPr>
            </a:p>
          </p:txBody>
        </p: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1B435196-4D15-49A0-6DDB-33CC46CFA6CE}"/>
                </a:ext>
              </a:extLst>
            </p:cNvPr>
            <p:cNvGrpSpPr/>
            <p:nvPr/>
          </p:nvGrpSpPr>
          <p:grpSpPr>
            <a:xfrm>
              <a:off x="5151239" y="2980750"/>
              <a:ext cx="1889521" cy="1488822"/>
              <a:chOff x="4929" y="3736399"/>
              <a:chExt cx="1889521" cy="1488822"/>
            </a:xfrm>
            <a:grpFill/>
          </p:grpSpPr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44C8BDD7-B9DF-DB24-E4EA-B25498F44203}"/>
                  </a:ext>
                </a:extLst>
              </p:cNvPr>
              <p:cNvSpPr/>
              <p:nvPr/>
            </p:nvSpPr>
            <p:spPr>
              <a:xfrm>
                <a:off x="4929" y="3770586"/>
                <a:ext cx="1889521" cy="1454635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ru-RU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4CD215-2194-DDEE-B4D0-531027D127ED}"/>
                  </a:ext>
                </a:extLst>
              </p:cNvPr>
              <p:cNvSpPr txBox="1"/>
              <p:nvPr/>
            </p:nvSpPr>
            <p:spPr>
              <a:xfrm>
                <a:off x="4929" y="3736399"/>
                <a:ext cx="1889521" cy="1488822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2672" tIns="42672" rIns="56896" bIns="64008" numCol="1" spcCol="1270" anchor="t" anchorCtr="0">
                <a:noAutofit/>
              </a:bodyPr>
              <a:lstStyle/>
              <a:p>
                <a:pPr marL="57150" lvl="1" indent="-57150" defTabSz="355600"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ru-RU" sz="1200" kern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lvl="1" indent="-57150" defTabSz="355600"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ru-RU" sz="1200" kern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Устанавливает общие принципы и требования к образовательным программам</a:t>
                </a: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57150" lvl="1" indent="-57150" defTabSz="355600"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ru-RU" sz="1200" kern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Образовательные организации должны разрабатывать программы с учётом потребностей рынка труда и профессиональных стандартов</a:t>
                </a:r>
              </a:p>
            </p:txBody>
          </p:sp>
        </p:grp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71A9F71D-CF12-ECCD-19E1-B5DA30F3C06D}"/>
              </a:ext>
            </a:extLst>
          </p:cNvPr>
          <p:cNvGrpSpPr/>
          <p:nvPr/>
        </p:nvGrpSpPr>
        <p:grpSpPr>
          <a:xfrm>
            <a:off x="2584450" y="2274638"/>
            <a:ext cx="2197101" cy="3897563"/>
            <a:chOff x="5151239" y="2354241"/>
            <a:chExt cx="1889522" cy="2115331"/>
          </a:xfrm>
          <a:solidFill>
            <a:schemeClr val="tx2">
              <a:lumMod val="10000"/>
              <a:lumOff val="90000"/>
            </a:schemeClr>
          </a:solidFill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A3CA2DC-933C-34FB-9E45-2AE53E1954BB}"/>
                </a:ext>
              </a:extLst>
            </p:cNvPr>
            <p:cNvSpPr txBox="1"/>
            <p:nvPr/>
          </p:nvSpPr>
          <p:spPr>
            <a:xfrm>
              <a:off x="5151239" y="2354241"/>
              <a:ext cx="1889521" cy="626509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896" tIns="32512" rIns="56896" bIns="32512" numCol="1" spcCol="1270" anchor="ctr" anchorCtr="0">
              <a:noAutofit/>
            </a:bodyPr>
            <a:lstStyle/>
            <a:p>
              <a:pPr lvl="0" algn="ctr"/>
              <a:r>
                <a:rPr lang="ru-RU" sz="1200" b="1" dirty="0">
                  <a:latin typeface="Arial Black" panose="020B0604020202020204" pitchFamily="34" charset="0"/>
                  <a:cs typeface="Arial Black" panose="020B0604020202020204" pitchFamily="34" charset="0"/>
                </a:rPr>
                <a:t>Постановление Правительства РФ </a:t>
              </a:r>
            </a:p>
            <a:p>
              <a:pPr lvl="0" algn="ctr"/>
              <a:r>
                <a:rPr lang="ru-RU" sz="1200" b="1" dirty="0">
                  <a:latin typeface="Arial Black" panose="020B0604020202020204" pitchFamily="34" charset="0"/>
                  <a:cs typeface="Arial Black" panose="020B0604020202020204" pitchFamily="34" charset="0"/>
                </a:rPr>
                <a:t>№ 2547</a:t>
              </a:r>
            </a:p>
          </p:txBody>
        </p:sp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69646244-4D38-384B-2D48-484C0A4AE814}"/>
                </a:ext>
              </a:extLst>
            </p:cNvPr>
            <p:cNvGrpSpPr/>
            <p:nvPr/>
          </p:nvGrpSpPr>
          <p:grpSpPr>
            <a:xfrm>
              <a:off x="5151239" y="2980750"/>
              <a:ext cx="1889522" cy="1488822"/>
              <a:chOff x="4929" y="3736399"/>
              <a:chExt cx="1889522" cy="1488822"/>
            </a:xfrm>
            <a:grpFill/>
          </p:grpSpPr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7C4BE71F-0BDC-01EF-919D-BBB30293E71B}"/>
                  </a:ext>
                </a:extLst>
              </p:cNvPr>
              <p:cNvSpPr/>
              <p:nvPr/>
            </p:nvSpPr>
            <p:spPr>
              <a:xfrm>
                <a:off x="4929" y="3770586"/>
                <a:ext cx="1889521" cy="1454635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ru-RU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DF3F0AA-78D0-0851-B7AF-27DAFDD7F540}"/>
                  </a:ext>
                </a:extLst>
              </p:cNvPr>
              <p:cNvSpPr txBox="1"/>
              <p:nvPr/>
            </p:nvSpPr>
            <p:spPr>
              <a:xfrm>
                <a:off x="4930" y="3736399"/>
                <a:ext cx="1889521" cy="1488822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2672" tIns="42672" rIns="56896" bIns="64008" numCol="1" spcCol="1270" anchor="t" anchorCtr="0">
                <a:noAutofit/>
              </a:bodyPr>
              <a:lstStyle/>
              <a:p>
                <a:pPr lvl="0"/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Определяет требования </a:t>
                </a:r>
              </a:p>
              <a:p>
                <a:pPr lvl="0"/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к структуре и содержанию программ развития вузов, включая обязательные разделы: </a:t>
                </a:r>
              </a:p>
              <a:p>
                <a:pPr marL="171450" indent="-171450">
                  <a:buFont typeface="Wingdings" pitchFamily="2" charset="2"/>
                  <a:buChar char="§"/>
                </a:pPr>
                <a:r>
                  <a:rPr lang="ru-RU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стратегия развития; </a:t>
                </a:r>
              </a:p>
              <a:p>
                <a:pPr marL="171450" indent="-171450">
                  <a:buFont typeface="Wingdings" pitchFamily="2" charset="2"/>
                  <a:buChar char="§"/>
                </a:pPr>
                <a:r>
                  <a:rPr lang="ru-RU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политика в области научной деятельности; </a:t>
                </a:r>
              </a:p>
              <a:p>
                <a:pPr marL="171450" indent="-171450">
                  <a:buFont typeface="Wingdings" pitchFamily="2" charset="2"/>
                  <a:buChar char="§"/>
                </a:pPr>
                <a:r>
                  <a:rPr lang="ru-RU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социальная миссия; </a:t>
                </a:r>
              </a:p>
              <a:p>
                <a:pPr marL="171450" indent="-171450">
                  <a:buFont typeface="Wingdings" pitchFamily="2" charset="2"/>
                  <a:buChar char="§"/>
                </a:pPr>
                <a:r>
                  <a:rPr lang="ru-RU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цифровая трансформация; </a:t>
                </a:r>
              </a:p>
              <a:p>
                <a:pPr marL="171450" indent="-171450">
                  <a:buFont typeface="Wingdings" pitchFamily="2" charset="2"/>
                  <a:buChar char="§"/>
                </a:pPr>
                <a:r>
                  <a:rPr lang="ru-RU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целевые показатели и индикаторы (для оценить её эффективность</a:t>
                </a: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p:grp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96466DFE-7BAA-DBE5-9D8A-A6D7A2916F44}"/>
              </a:ext>
            </a:extLst>
          </p:cNvPr>
          <p:cNvGrpSpPr/>
          <p:nvPr/>
        </p:nvGrpSpPr>
        <p:grpSpPr>
          <a:xfrm>
            <a:off x="5030789" y="2274638"/>
            <a:ext cx="2197102" cy="3897563"/>
            <a:chOff x="5151238" y="2354241"/>
            <a:chExt cx="1889522" cy="2115331"/>
          </a:xfrm>
          <a:solidFill>
            <a:schemeClr val="tx2">
              <a:lumMod val="10000"/>
              <a:lumOff val="90000"/>
            </a:schemeClr>
          </a:solidFill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7ACEB5-9337-F59D-77B0-F5D48E06FC49}"/>
                </a:ext>
              </a:extLst>
            </p:cNvPr>
            <p:cNvSpPr txBox="1"/>
            <p:nvPr/>
          </p:nvSpPr>
          <p:spPr>
            <a:xfrm>
              <a:off x="5151238" y="2354241"/>
              <a:ext cx="1889521" cy="626509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896" tIns="32512" rIns="56896" bIns="32512" numCol="1" spcCol="1270" anchor="ctr" anchorCtr="0">
              <a:noAutofit/>
            </a:bodyPr>
            <a:lstStyle/>
            <a:p>
              <a:pPr lvl="0" algn="ctr"/>
              <a:r>
                <a:rPr lang="ru-RU" sz="1000" b="1" dirty="0">
                  <a:latin typeface="Arial Black" panose="020B0604020202020204" pitchFamily="34" charset="0"/>
                  <a:cs typeface="Arial Black" panose="020B0604020202020204" pitchFamily="34" charset="0"/>
                </a:rPr>
                <a:t>Методические рекомендации, утвержденные заместителем </a:t>
              </a:r>
            </a:p>
            <a:p>
              <a:pPr lvl="0" algn="ctr"/>
              <a:r>
                <a:rPr lang="ru-RU" sz="1000" b="1" dirty="0">
                  <a:latin typeface="Arial Black" panose="020B0604020202020204" pitchFamily="34" charset="0"/>
                  <a:cs typeface="Arial Black" panose="020B0604020202020204" pitchFamily="34" charset="0"/>
                </a:rPr>
                <a:t>Министра науки </a:t>
              </a:r>
            </a:p>
            <a:p>
              <a:pPr lvl="0" algn="ctr"/>
              <a:r>
                <a:rPr lang="ru-RU" sz="1000" b="1" dirty="0">
                  <a:latin typeface="Arial Black" panose="020B0604020202020204" pitchFamily="34" charset="0"/>
                  <a:cs typeface="Arial Black" panose="020B0604020202020204" pitchFamily="34" charset="0"/>
                </a:rPr>
                <a:t>и высшего образования РФ</a:t>
              </a:r>
            </a:p>
          </p:txBody>
        </p:sp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EE52C268-9E69-2DF0-D518-4C4DB2551303}"/>
                </a:ext>
              </a:extLst>
            </p:cNvPr>
            <p:cNvGrpSpPr/>
            <p:nvPr/>
          </p:nvGrpSpPr>
          <p:grpSpPr>
            <a:xfrm>
              <a:off x="5151239" y="2980750"/>
              <a:ext cx="1889521" cy="1488822"/>
              <a:chOff x="4929" y="3736399"/>
              <a:chExt cx="1889521" cy="1488822"/>
            </a:xfrm>
            <a:grpFill/>
          </p:grpSpPr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C5881D6D-0B31-7D33-6D66-32348B808972}"/>
                  </a:ext>
                </a:extLst>
              </p:cNvPr>
              <p:cNvSpPr/>
              <p:nvPr/>
            </p:nvSpPr>
            <p:spPr>
              <a:xfrm>
                <a:off x="4929" y="3770586"/>
                <a:ext cx="1889521" cy="1454635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ru-RU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664450C-32B9-1839-6A56-139E2101C39D}"/>
                  </a:ext>
                </a:extLst>
              </p:cNvPr>
              <p:cNvSpPr txBox="1"/>
              <p:nvPr/>
            </p:nvSpPr>
            <p:spPr>
              <a:xfrm>
                <a:off x="4929" y="3736399"/>
                <a:ext cx="1889521" cy="1488822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2672" tIns="42672" rIns="56896" bIns="64008" numCol="1" spcCol="1270" anchor="t" anchorCtr="0">
                <a:noAutofit/>
              </a:bodyPr>
              <a:lstStyle/>
              <a:p>
                <a:pPr marL="0" lvl="1"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одержат</a:t>
                </a:r>
              </a:p>
              <a:p>
                <a:pPr marL="171450" lvl="1" indent="-171450">
                  <a:spcBef>
                    <a:spcPct val="0"/>
                  </a:spcBef>
                  <a:spcAft>
                    <a:spcPct val="15000"/>
                  </a:spcAft>
                  <a:buFont typeface="Arial" panose="020B0604020202020204" pitchFamily="34" charset="0"/>
                  <a:buChar char="•"/>
                </a:pP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структуру и содержание,</a:t>
                </a:r>
              </a:p>
              <a:p>
                <a:pPr marL="171450" lvl="1" indent="-171450">
                  <a:spcBef>
                    <a:spcPct val="0"/>
                  </a:spcBef>
                  <a:spcAft>
                    <a:spcPct val="15000"/>
                  </a:spcAft>
                  <a:buFont typeface="Arial" panose="020B0604020202020204" pitchFamily="34" charset="0"/>
                  <a:buChar char="•"/>
                </a:pP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формы и правила заполнения приложений к программе,</a:t>
                </a:r>
              </a:p>
              <a:p>
                <a:pPr marL="171450" lvl="1" indent="-171450">
                  <a:spcBef>
                    <a:spcPct val="0"/>
                  </a:spcBef>
                  <a:spcAft>
                    <a:spcPct val="15000"/>
                  </a:spcAft>
                  <a:buFont typeface="Arial" panose="020B0604020202020204" pitchFamily="34" charset="0"/>
                  <a:buChar char="•"/>
                </a:pP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методику оценки эффективности реализации</a:t>
                </a:r>
              </a:p>
              <a:p>
                <a:pPr marL="171450" lvl="1" indent="-171450">
                  <a:spcBef>
                    <a:spcPct val="0"/>
                  </a:spcBef>
                  <a:spcAft>
                    <a:spcPct val="15000"/>
                  </a:spcAft>
                  <a:buFont typeface="Arial" panose="020B0604020202020204" pitchFamily="34" charset="0"/>
                  <a:buChar char="•"/>
                </a:pP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порядок организации разработки, согласования и утверждения программы развития образовательной организации</a:t>
                </a:r>
              </a:p>
              <a:p>
                <a:pPr marL="57150" lvl="1" indent="-57150" defTabSz="355600"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ru-RU" sz="1200" kern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5F4C3415-B4A8-53EA-66A4-099F06D2DF34}"/>
              </a:ext>
            </a:extLst>
          </p:cNvPr>
          <p:cNvGrpSpPr/>
          <p:nvPr/>
        </p:nvGrpSpPr>
        <p:grpSpPr>
          <a:xfrm>
            <a:off x="7386636" y="2274638"/>
            <a:ext cx="2197101" cy="3897563"/>
            <a:chOff x="5151239" y="2354241"/>
            <a:chExt cx="1889522" cy="2115331"/>
          </a:xfrm>
          <a:solidFill>
            <a:schemeClr val="tx2">
              <a:lumMod val="10000"/>
              <a:lumOff val="90000"/>
            </a:schemeClr>
          </a:solidFill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26BF17A-069C-17CF-0D43-BAB5F8256143}"/>
                </a:ext>
              </a:extLst>
            </p:cNvPr>
            <p:cNvSpPr txBox="1"/>
            <p:nvPr/>
          </p:nvSpPr>
          <p:spPr>
            <a:xfrm>
              <a:off x="5151239" y="2354241"/>
              <a:ext cx="1889521" cy="626509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896" tIns="32512" rIns="56896" bIns="32512" numCol="1" spcCol="1270" anchor="ctr" anchorCtr="0">
              <a:noAutofit/>
            </a:bodyPr>
            <a:lstStyle/>
            <a:p>
              <a:pPr lvl="0" algn="ctr"/>
              <a:r>
                <a:rPr lang="ru-RU" sz="1200" b="1" dirty="0">
                  <a:latin typeface="Arial Black" panose="020B0604020202020204" pitchFamily="34" charset="0"/>
                  <a:cs typeface="Arial Black" panose="020B0604020202020204" pitchFamily="34" charset="0"/>
                </a:rPr>
                <a:t>Программа </a:t>
              </a:r>
            </a:p>
            <a:p>
              <a:pPr lvl="0" algn="ctr"/>
              <a:r>
                <a:rPr lang="ru-RU" sz="1200" b="1" dirty="0">
                  <a:latin typeface="Arial Black" panose="020B0604020202020204" pitchFamily="34" charset="0"/>
                  <a:cs typeface="Arial Black" panose="020B0604020202020204" pitchFamily="34" charset="0"/>
                </a:rPr>
                <a:t>"Приоритет-2030"</a:t>
              </a:r>
            </a:p>
          </p:txBody>
        </p:sp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C7BA65BC-5A2A-D706-557D-AD4DF677DE0F}"/>
                </a:ext>
              </a:extLst>
            </p:cNvPr>
            <p:cNvGrpSpPr/>
            <p:nvPr/>
          </p:nvGrpSpPr>
          <p:grpSpPr>
            <a:xfrm>
              <a:off x="5151239" y="2980750"/>
              <a:ext cx="1889522" cy="1488822"/>
              <a:chOff x="4929" y="3736399"/>
              <a:chExt cx="1889522" cy="1488822"/>
            </a:xfrm>
            <a:grpFill/>
          </p:grpSpPr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17AFCB62-51BD-96E0-9ACF-0B237C5B442B}"/>
                  </a:ext>
                </a:extLst>
              </p:cNvPr>
              <p:cNvSpPr/>
              <p:nvPr/>
            </p:nvSpPr>
            <p:spPr>
              <a:xfrm>
                <a:off x="4929" y="3770586"/>
                <a:ext cx="1889521" cy="1454635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ru-RU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E0735F0-9FBD-7DE4-DBA1-972B8383E0CE}"/>
                  </a:ext>
                </a:extLst>
              </p:cNvPr>
              <p:cNvSpPr txBox="1"/>
              <p:nvPr/>
            </p:nvSpPr>
            <p:spPr>
              <a:xfrm>
                <a:off x="4930" y="3736399"/>
                <a:ext cx="1889521" cy="1488822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2672" tIns="42672" rIns="56896" bIns="64008" numCol="1" spcCol="1270" anchor="t" anchorCtr="0">
                <a:noAutofit/>
              </a:bodyPr>
              <a:lstStyle/>
              <a:p>
                <a:pPr lvl="0"/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Направлена на создание более 100 современных университетов, которые будут центрами научно-технологического </a:t>
                </a:r>
              </a:p>
              <a:p>
                <a:pPr lvl="0"/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и социально-экономического развития.</a:t>
                </a:r>
              </a:p>
            </p:txBody>
          </p:sp>
        </p:grpSp>
      </p:grp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FE462A7A-0E16-EA37-3C10-E219C82B696C}"/>
              </a:ext>
            </a:extLst>
          </p:cNvPr>
          <p:cNvGrpSpPr/>
          <p:nvPr/>
        </p:nvGrpSpPr>
        <p:grpSpPr>
          <a:xfrm>
            <a:off x="9832975" y="2274638"/>
            <a:ext cx="2197100" cy="3897563"/>
            <a:chOff x="5151239" y="2354241"/>
            <a:chExt cx="1889521" cy="2115331"/>
          </a:xfrm>
          <a:solidFill>
            <a:schemeClr val="tx2">
              <a:lumMod val="10000"/>
              <a:lumOff val="90000"/>
            </a:schemeClr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B88AB72-F6BC-8688-3C18-A38CBCEBDDB8}"/>
                </a:ext>
              </a:extLst>
            </p:cNvPr>
            <p:cNvSpPr txBox="1"/>
            <p:nvPr/>
          </p:nvSpPr>
          <p:spPr>
            <a:xfrm>
              <a:off x="5151239" y="2354241"/>
              <a:ext cx="1889521" cy="626509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896" tIns="32512" rIns="56896" bIns="32512" numCol="1" spcCol="1270" anchor="ctr" anchorCtr="0">
              <a:noAutofit/>
            </a:bodyPr>
            <a:lstStyle/>
            <a:p>
              <a:pPr lvl="0" algn="ctr"/>
              <a:r>
                <a:rPr lang="ru-RU" sz="1100" b="1" dirty="0">
                  <a:latin typeface="Arial Black" panose="020B0604020202020204" pitchFamily="34" charset="0"/>
                  <a:cs typeface="Arial Black" panose="020B0604020202020204" pitchFamily="34" charset="0"/>
                </a:rPr>
                <a:t>Положения стратегий научно-технологического развития и социально-экономического развития субъектов РФ</a:t>
              </a:r>
            </a:p>
          </p:txBody>
        </p:sp>
        <p:grpSp>
          <p:nvGrpSpPr>
            <p:cNvPr id="28" name="Группа 27">
              <a:extLst>
                <a:ext uri="{FF2B5EF4-FFF2-40B4-BE49-F238E27FC236}">
                  <a16:creationId xmlns:a16="http://schemas.microsoft.com/office/drawing/2014/main" id="{5D49CE97-861D-E35B-A2B8-BAA970C09315}"/>
                </a:ext>
              </a:extLst>
            </p:cNvPr>
            <p:cNvGrpSpPr/>
            <p:nvPr/>
          </p:nvGrpSpPr>
          <p:grpSpPr>
            <a:xfrm>
              <a:off x="5151239" y="2980750"/>
              <a:ext cx="1889521" cy="1488822"/>
              <a:chOff x="4929" y="3736399"/>
              <a:chExt cx="1889521" cy="1488822"/>
            </a:xfrm>
            <a:grpFill/>
          </p:grpSpPr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B3699EF1-22A9-9A3E-E063-471EB24E4A26}"/>
                  </a:ext>
                </a:extLst>
              </p:cNvPr>
              <p:cNvSpPr/>
              <p:nvPr/>
            </p:nvSpPr>
            <p:spPr>
              <a:xfrm>
                <a:off x="4929" y="3770586"/>
                <a:ext cx="1889521" cy="1454635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ru-RU" sz="1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19C0DD5-58FB-3EF7-CEF6-E886709DE53F}"/>
                  </a:ext>
                </a:extLst>
              </p:cNvPr>
              <p:cNvSpPr txBox="1"/>
              <p:nvPr/>
            </p:nvSpPr>
            <p:spPr>
              <a:xfrm>
                <a:off x="4929" y="3736399"/>
                <a:ext cx="1889521" cy="1488822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2672" tIns="42672" rIns="56896" bIns="64008" numCol="1" spcCol="1270" anchor="t" anchorCtr="0">
                <a:noAutofit/>
              </a:bodyPr>
              <a:lstStyle/>
              <a:p>
                <a:pPr marL="0" lvl="1" defTabSz="355600">
                  <a:spcBef>
                    <a:spcPct val="0"/>
                  </a:spcBef>
                  <a:spcAft>
                    <a:spcPct val="15000"/>
                  </a:spcAft>
                </a:pPr>
                <a:endParaRPr lang="ru-RU" sz="1200" dirty="0"/>
              </a:p>
              <a:p>
                <a:pPr marL="0" lvl="1" defTabSz="355600">
                  <a:spcBef>
                    <a:spcPct val="0"/>
                  </a:spcBef>
                  <a:spcAft>
                    <a:spcPct val="15000"/>
                  </a:spcAft>
                </a:pPr>
                <a:endParaRPr lang="ru-RU" sz="1200" dirty="0"/>
              </a:p>
              <a:p>
                <a:pPr marL="0" lvl="1" defTabSz="355600">
                  <a:spcBef>
                    <a:spcPct val="0"/>
                  </a:spcBef>
                  <a:spcAft>
                    <a:spcPct val="15000"/>
                  </a:spcAft>
                </a:pPr>
                <a:endParaRPr lang="ru-RU" sz="1200" dirty="0"/>
              </a:p>
              <a:p>
                <a:pPr marL="0" lvl="1" defTabSz="355600">
                  <a:spcBef>
                    <a:spcPct val="0"/>
                  </a:spcBef>
                  <a:spcAft>
                    <a:spcPct val="15000"/>
                  </a:spcAft>
                </a:pPr>
                <a:endParaRPr lang="ru-RU" sz="1200" dirty="0"/>
              </a:p>
              <a:p>
                <a:pPr marL="0" lvl="1"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Учет Положений ВУЗами при разработке своих программ </a:t>
                </a:r>
              </a:p>
            </p:txBody>
          </p:sp>
        </p:grpSp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C523294-8131-9696-8F9C-99A22B0933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9192424" y="31085"/>
            <a:ext cx="1909542" cy="190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5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2998AD-91F9-617D-8B21-DCE9E96C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Изменения в законодательстве, касающиеся высшего образования в России</a:t>
            </a:r>
            <a:r>
              <a:rPr lang="ru-RU" sz="2800" b="1" dirty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endParaRPr lang="ru-RU" sz="28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B9EDF-D0E9-B9F8-A901-577F502D1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134"/>
            <a:ext cx="10515600" cy="4351338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Тенденция к расширению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автономности вузов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Ад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аптацию вузов к новым социальным и экономическим условиям: важность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взаимодействия вузов с бизнесом и промышленностью</a:t>
            </a:r>
            <a:r>
              <a:rPr lang="ru-RU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Цифровизация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образования</a:t>
            </a:r>
            <a:r>
              <a:rPr lang="ru-RU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Поддержка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высокотехнологичных проектов</a:t>
            </a:r>
            <a:r>
              <a:rPr lang="ru-RU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Изменение критериев допуска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программу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Приоритет 2030</a:t>
            </a:r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Пороговые значения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участия в программе были снижены</a:t>
            </a:r>
            <a:r>
              <a:rPr lang="ru-RU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группы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«университетов-кандидатов»</a:t>
            </a:r>
            <a:r>
              <a:rPr lang="ru-RU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Новые требования к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финансированию</a:t>
            </a:r>
            <a:r>
              <a:rPr lang="ru-RU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Ввод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новых показателей для оценки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количество выпускников на «цифровой кафедре»</a:t>
            </a:r>
            <a:r>
              <a:rPr lang="ru-RU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Учет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новых технологий</a:t>
            </a:r>
            <a:r>
              <a:rPr lang="ru-RU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Механизм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ротации</a:t>
            </a:r>
            <a:r>
              <a:rPr lang="ru-RU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Изменение порядка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исключения вузов из программы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CDA03E7-F97A-166C-698A-7A6EFE7EC1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392">
            <a:off x="9492818" y="-68169"/>
            <a:ext cx="1909542" cy="190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E6C9F-B4E7-B7BE-29B2-A6E63F95F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Критерии оценки программ развития российских вузов</a:t>
            </a:r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7AA0C4EA-12F9-85C5-51AB-21F39BF7F302}"/>
              </a:ext>
            </a:extLst>
          </p:cNvPr>
          <p:cNvGrpSpPr/>
          <p:nvPr/>
        </p:nvGrpSpPr>
        <p:grpSpPr>
          <a:xfrm>
            <a:off x="520700" y="1914525"/>
            <a:ext cx="11150600" cy="4578350"/>
            <a:chOff x="838200" y="1873250"/>
            <a:chExt cx="11150600" cy="4578350"/>
          </a:xfrm>
        </p:grpSpPr>
        <p:sp>
          <p:nvSpPr>
            <p:cNvPr id="9" name="Шестиугольник 8">
              <a:extLst>
                <a:ext uri="{FF2B5EF4-FFF2-40B4-BE49-F238E27FC236}">
                  <a16:creationId xmlns:a16="http://schemas.microsoft.com/office/drawing/2014/main" id="{8DE85121-2C99-0A30-D741-49916EC264F6}"/>
                </a:ext>
              </a:extLst>
            </p:cNvPr>
            <p:cNvSpPr/>
            <p:nvPr/>
          </p:nvSpPr>
          <p:spPr>
            <a:xfrm>
              <a:off x="838200" y="2019300"/>
              <a:ext cx="2133600" cy="1727200"/>
            </a:xfrm>
            <a:prstGeom prst="hexagon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Шестиугольник 9">
              <a:extLst>
                <a:ext uri="{FF2B5EF4-FFF2-40B4-BE49-F238E27FC236}">
                  <a16:creationId xmlns:a16="http://schemas.microsoft.com/office/drawing/2014/main" id="{68EE3342-F559-FD47-4538-92254FE4B481}"/>
                </a:ext>
              </a:extLst>
            </p:cNvPr>
            <p:cNvSpPr/>
            <p:nvPr/>
          </p:nvSpPr>
          <p:spPr>
            <a:xfrm>
              <a:off x="2641600" y="2921000"/>
              <a:ext cx="2133600" cy="1727200"/>
            </a:xfrm>
            <a:prstGeom prst="hexagon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Шестиугольник 10">
              <a:extLst>
                <a:ext uri="{FF2B5EF4-FFF2-40B4-BE49-F238E27FC236}">
                  <a16:creationId xmlns:a16="http://schemas.microsoft.com/office/drawing/2014/main" id="{2351A6A4-E3DB-0ECC-C47C-8C60A6AE4D21}"/>
                </a:ext>
              </a:extLst>
            </p:cNvPr>
            <p:cNvSpPr/>
            <p:nvPr/>
          </p:nvSpPr>
          <p:spPr>
            <a:xfrm>
              <a:off x="838200" y="3822700"/>
              <a:ext cx="2133600" cy="1727200"/>
            </a:xfrm>
            <a:prstGeom prst="hexagon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Шестиугольник 11">
              <a:extLst>
                <a:ext uri="{FF2B5EF4-FFF2-40B4-BE49-F238E27FC236}">
                  <a16:creationId xmlns:a16="http://schemas.microsoft.com/office/drawing/2014/main" id="{4D88CC27-E83B-804D-A28E-EE6E6074C18E}"/>
                </a:ext>
              </a:extLst>
            </p:cNvPr>
            <p:cNvSpPr/>
            <p:nvPr/>
          </p:nvSpPr>
          <p:spPr>
            <a:xfrm>
              <a:off x="2641600" y="4724400"/>
              <a:ext cx="2133600" cy="1727200"/>
            </a:xfrm>
            <a:prstGeom prst="hex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Шестиугольник 12">
              <a:extLst>
                <a:ext uri="{FF2B5EF4-FFF2-40B4-BE49-F238E27FC236}">
                  <a16:creationId xmlns:a16="http://schemas.microsoft.com/office/drawing/2014/main" id="{BE9E4707-2A2F-A372-9CFE-2A913CE1F50A}"/>
                </a:ext>
              </a:extLst>
            </p:cNvPr>
            <p:cNvSpPr/>
            <p:nvPr/>
          </p:nvSpPr>
          <p:spPr>
            <a:xfrm>
              <a:off x="4445000" y="3746500"/>
              <a:ext cx="2133600" cy="1727200"/>
            </a:xfrm>
            <a:prstGeom prst="hexagon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Шестиугольник 13">
              <a:extLst>
                <a:ext uri="{FF2B5EF4-FFF2-40B4-BE49-F238E27FC236}">
                  <a16:creationId xmlns:a16="http://schemas.microsoft.com/office/drawing/2014/main" id="{84AD55F8-EAD0-B337-AB3C-4AF5B7543FCC}"/>
                </a:ext>
              </a:extLst>
            </p:cNvPr>
            <p:cNvSpPr/>
            <p:nvPr/>
          </p:nvSpPr>
          <p:spPr>
            <a:xfrm>
              <a:off x="4445000" y="1905000"/>
              <a:ext cx="2133600" cy="1727200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Шестиугольник 14">
              <a:extLst>
                <a:ext uri="{FF2B5EF4-FFF2-40B4-BE49-F238E27FC236}">
                  <a16:creationId xmlns:a16="http://schemas.microsoft.com/office/drawing/2014/main" id="{17DF6D9B-4615-1A88-64E3-697182354B9B}"/>
                </a:ext>
              </a:extLst>
            </p:cNvPr>
            <p:cNvSpPr/>
            <p:nvPr/>
          </p:nvSpPr>
          <p:spPr>
            <a:xfrm>
              <a:off x="6248400" y="2838450"/>
              <a:ext cx="2133600" cy="1727200"/>
            </a:xfrm>
            <a:prstGeom prst="hexag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Шестиугольник 15">
              <a:extLst>
                <a:ext uri="{FF2B5EF4-FFF2-40B4-BE49-F238E27FC236}">
                  <a16:creationId xmlns:a16="http://schemas.microsoft.com/office/drawing/2014/main" id="{66FBACE8-9E20-7189-5F95-B3A4182BB625}"/>
                </a:ext>
              </a:extLst>
            </p:cNvPr>
            <p:cNvSpPr/>
            <p:nvPr/>
          </p:nvSpPr>
          <p:spPr>
            <a:xfrm>
              <a:off x="6248400" y="4667250"/>
              <a:ext cx="2133600" cy="1727200"/>
            </a:xfrm>
            <a:prstGeom prst="hexago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Шестиугольник 16">
              <a:extLst>
                <a:ext uri="{FF2B5EF4-FFF2-40B4-BE49-F238E27FC236}">
                  <a16:creationId xmlns:a16="http://schemas.microsoft.com/office/drawing/2014/main" id="{7347CA5B-CC06-0309-5697-852D3EED04D8}"/>
                </a:ext>
              </a:extLst>
            </p:cNvPr>
            <p:cNvSpPr/>
            <p:nvPr/>
          </p:nvSpPr>
          <p:spPr>
            <a:xfrm>
              <a:off x="8051800" y="1873250"/>
              <a:ext cx="2133600" cy="1727200"/>
            </a:xfrm>
            <a:prstGeom prst="hexag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Шестиугольник 17">
              <a:extLst>
                <a:ext uri="{FF2B5EF4-FFF2-40B4-BE49-F238E27FC236}">
                  <a16:creationId xmlns:a16="http://schemas.microsoft.com/office/drawing/2014/main" id="{D5254EDD-7845-A363-2F84-CFB9D6B9D51A}"/>
                </a:ext>
              </a:extLst>
            </p:cNvPr>
            <p:cNvSpPr/>
            <p:nvPr/>
          </p:nvSpPr>
          <p:spPr>
            <a:xfrm>
              <a:off x="8064500" y="3702050"/>
              <a:ext cx="2133600" cy="1727200"/>
            </a:xfrm>
            <a:prstGeom prst="hexag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Шестиугольник 18">
              <a:extLst>
                <a:ext uri="{FF2B5EF4-FFF2-40B4-BE49-F238E27FC236}">
                  <a16:creationId xmlns:a16="http://schemas.microsoft.com/office/drawing/2014/main" id="{74E8E53A-5AA1-FE01-5633-55B024702AE7}"/>
                </a:ext>
              </a:extLst>
            </p:cNvPr>
            <p:cNvSpPr/>
            <p:nvPr/>
          </p:nvSpPr>
          <p:spPr>
            <a:xfrm>
              <a:off x="9855200" y="2768600"/>
              <a:ext cx="2133600" cy="1727200"/>
            </a:xfrm>
            <a:prstGeom prst="hexagon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Шестиугольник 19">
              <a:extLst>
                <a:ext uri="{FF2B5EF4-FFF2-40B4-BE49-F238E27FC236}">
                  <a16:creationId xmlns:a16="http://schemas.microsoft.com/office/drawing/2014/main" id="{B21F589C-A6A4-C26C-59E3-151D3551C6C9}"/>
                </a:ext>
              </a:extLst>
            </p:cNvPr>
            <p:cNvSpPr/>
            <p:nvPr/>
          </p:nvSpPr>
          <p:spPr>
            <a:xfrm>
              <a:off x="9855200" y="4565650"/>
              <a:ext cx="2133600" cy="1727200"/>
            </a:xfrm>
            <a:prstGeom prst="hexagon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1E30EF5-0394-A12A-75CD-F256B2C54504}"/>
              </a:ext>
            </a:extLst>
          </p:cNvPr>
          <p:cNvSpPr txBox="1"/>
          <p:nvPr/>
        </p:nvSpPr>
        <p:spPr>
          <a:xfrm>
            <a:off x="669925" y="4341593"/>
            <a:ext cx="18351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Степень проработанности программы</a:t>
            </a:r>
            <a:r>
              <a:rPr lang="ru-RU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7A2991-B84A-0C8A-1129-A4BEB8755542}"/>
              </a:ext>
            </a:extLst>
          </p:cNvPr>
          <p:cNvSpPr txBox="1"/>
          <p:nvPr/>
        </p:nvSpPr>
        <p:spPr>
          <a:xfrm>
            <a:off x="638175" y="2510393"/>
            <a:ext cx="18351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Амбициозность целей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результатов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37CF93-ADB9-27F0-5E19-B1BFCE46CB0F}"/>
              </a:ext>
            </a:extLst>
          </p:cNvPr>
          <p:cNvSpPr txBox="1"/>
          <p:nvPr/>
        </p:nvSpPr>
        <p:spPr>
          <a:xfrm>
            <a:off x="2441575" y="3279199"/>
            <a:ext cx="183515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Интеграция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социально-экономическим развитием</a:t>
            </a: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E362C1-1CD3-4682-EFB8-96168DD08EC5}"/>
              </a:ext>
            </a:extLst>
          </p:cNvPr>
          <p:cNvSpPr txBox="1"/>
          <p:nvPr/>
        </p:nvSpPr>
        <p:spPr>
          <a:xfrm>
            <a:off x="2479675" y="5202793"/>
            <a:ext cx="18351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Эффективность системы управления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B83D43-CDA7-6542-1EF6-5D296A829FAB}"/>
              </a:ext>
            </a:extLst>
          </p:cNvPr>
          <p:cNvSpPr txBox="1"/>
          <p:nvPr/>
        </p:nvSpPr>
        <p:spPr>
          <a:xfrm>
            <a:off x="4105276" y="4242563"/>
            <a:ext cx="2133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Качество институциональных преобразований</a:t>
            </a: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76B908-8803-7523-6C68-D157131A2853}"/>
              </a:ext>
            </a:extLst>
          </p:cNvPr>
          <p:cNvSpPr txBox="1"/>
          <p:nvPr/>
        </p:nvSpPr>
        <p:spPr>
          <a:xfrm>
            <a:off x="5924551" y="3469015"/>
            <a:ext cx="21335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Цифровая трансформация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4F5BC26-6BA9-5E37-F4FF-BCE21297F881}"/>
              </a:ext>
            </a:extLst>
          </p:cNvPr>
          <p:cNvSpPr txBox="1"/>
          <p:nvPr/>
        </p:nvSpPr>
        <p:spPr>
          <a:xfrm>
            <a:off x="4127501" y="2616398"/>
            <a:ext cx="21335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Научный потенциал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31F1388-9C9A-20ED-22B9-AF6C500B2E01}"/>
              </a:ext>
            </a:extLst>
          </p:cNvPr>
          <p:cNvSpPr txBox="1"/>
          <p:nvPr/>
        </p:nvSpPr>
        <p:spPr>
          <a:xfrm>
            <a:off x="5895976" y="5202793"/>
            <a:ext cx="2133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Взаимодействие с реальным сектором экономики</a:t>
            </a: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30905C-D61B-882C-186E-081CDDD4FBFD}"/>
              </a:ext>
            </a:extLst>
          </p:cNvPr>
          <p:cNvSpPr txBox="1"/>
          <p:nvPr/>
        </p:nvSpPr>
        <p:spPr>
          <a:xfrm>
            <a:off x="7734300" y="4323348"/>
            <a:ext cx="2133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Критерии эффективности</a:t>
            </a: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9B7DEA-D675-ECBC-31F0-D7E28FFB36B1}"/>
              </a:ext>
            </a:extLst>
          </p:cNvPr>
          <p:cNvSpPr txBox="1"/>
          <p:nvPr/>
        </p:nvSpPr>
        <p:spPr>
          <a:xfrm>
            <a:off x="7734300" y="2401640"/>
            <a:ext cx="213359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Критерии качества образовательной деятельности</a:t>
            </a: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4B723D6-F5DC-36D4-ABEC-BF8050453C77}"/>
              </a:ext>
            </a:extLst>
          </p:cNvPr>
          <p:cNvSpPr txBox="1"/>
          <p:nvPr/>
        </p:nvSpPr>
        <p:spPr>
          <a:xfrm>
            <a:off x="9423400" y="3486041"/>
            <a:ext cx="23621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Интернационализация</a:t>
            </a: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F31A991-6438-A514-1EB8-61C4758102BC}"/>
              </a:ext>
            </a:extLst>
          </p:cNvPr>
          <p:cNvSpPr txBox="1"/>
          <p:nvPr/>
        </p:nvSpPr>
        <p:spPr>
          <a:xfrm>
            <a:off x="9563101" y="5277455"/>
            <a:ext cx="2133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Кадровый состав</a:t>
            </a: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0C1B964-C6E5-DB8E-7042-610EF2C440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225" y="-76676"/>
            <a:ext cx="2424775" cy="242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99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70755F-7463-374F-E4BC-BF6A7EE9632A}"/>
              </a:ext>
            </a:extLst>
          </p:cNvPr>
          <p:cNvSpPr/>
          <p:nvPr/>
        </p:nvSpPr>
        <p:spPr>
          <a:xfrm>
            <a:off x="5715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71-CB2A-1280-2667-4B838B3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Типовые ошибки и слабые места </a:t>
            </a:r>
            <a:b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в программах развития вузов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A55E-9BB6-74AD-98D8-F4CE03BF9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50" y="1984374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Стратегия, цели и амбиции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Недостаточная амбициозность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Несоответствие текущей деятельности университета целям программы развития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Неопределенность целевой модели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Отсутствие этапности</a:t>
            </a:r>
            <a:r>
              <a:rPr lang="ru-RU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326383-C569-98F7-A599-24178BFF7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984374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Times New Roman" panose="02020603050405020304" pitchFamily="18" charset="0"/>
                <a:cs typeface="Arial Black" panose="020B0604020202020204" pitchFamily="34" charset="0"/>
              </a:rPr>
              <a:t>Система управления</a:t>
            </a:r>
            <a:endParaRPr lang="ru-RU" sz="2000" b="1" dirty="0">
              <a:effectLst/>
              <a:latin typeface="Arial Black" panose="020B0604020202020204" pitchFamily="34" charset="0"/>
              <a:ea typeface="Times New Roman" panose="02020603050405020304" pitchFamily="18" charset="0"/>
              <a:cs typeface="Arial Black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Отсутствие четкого разделения текущего управления, управления программой  развития и стратегическими проектами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Отсутствие матричной логики, недостаточное использование проектного подхода в управлении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Ограниченная роль проектного офиса в трансформации университета</a:t>
            </a:r>
            <a:endParaRPr lang="ru-RU" sz="1800" dirty="0"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203DC9-DE6C-0F6D-5499-802E904EC715}"/>
              </a:ext>
            </a:extLst>
          </p:cNvPr>
          <p:cNvSpPr/>
          <p:nvPr/>
        </p:nvSpPr>
        <p:spPr>
          <a:xfrm>
            <a:off x="64389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5CE8084-B640-255F-8907-6A6A0904B2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9890078" y="169814"/>
            <a:ext cx="1495871" cy="149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537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70755F-7463-374F-E4BC-BF6A7EE9632A}"/>
              </a:ext>
            </a:extLst>
          </p:cNvPr>
          <p:cNvSpPr/>
          <p:nvPr/>
        </p:nvSpPr>
        <p:spPr>
          <a:xfrm>
            <a:off x="5715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71-CB2A-1280-2667-4B838B3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Типовые ошибки и слабые места </a:t>
            </a:r>
            <a:b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в программах развития вузов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A55E-9BB6-74AD-98D8-F4CE03BF9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50" y="1984374"/>
            <a:ext cx="5181600" cy="435133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Позиционирование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и взаимодействие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Ограниченная открытость университета внешним академическим ресурсам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Низкий уровень сетевого взаимодействия        и привлечения индустриальных партнеров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203DC9-DE6C-0F6D-5499-802E904EC715}"/>
              </a:ext>
            </a:extLst>
          </p:cNvPr>
          <p:cNvSpPr/>
          <p:nvPr/>
        </p:nvSpPr>
        <p:spPr>
          <a:xfrm>
            <a:off x="64389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326383-C569-98F7-A599-24178BFF7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984374"/>
            <a:ext cx="5181600" cy="435133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Times New Roman" panose="02020603050405020304" pitchFamily="18" charset="0"/>
                <a:cs typeface="Arial Black" panose="020B0604020202020204" pitchFamily="34" charset="0"/>
              </a:rPr>
              <a:t> Функционирование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Times New Roman" panose="02020603050405020304" pitchFamily="18" charset="0"/>
                <a:cs typeface="Arial Black" panose="020B0604020202020204" pitchFamily="34" charset="0"/>
              </a:rPr>
              <a:t>и Управление консорциумами 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Формальность консорциумов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Непрозрачная, слабая система управления консорциумами</a:t>
            </a:r>
            <a:r>
              <a:rPr lang="ru-RU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Недостаточная интеграция с внешними стейк-холдерами</a:t>
            </a:r>
            <a:r>
              <a:rPr lang="ru-RU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dirty="0"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7E07A1D-FA1C-0A25-A87C-1CA8D0652E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9890078" y="169814"/>
            <a:ext cx="1495871" cy="149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5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70755F-7463-374F-E4BC-BF6A7EE9632A}"/>
              </a:ext>
            </a:extLst>
          </p:cNvPr>
          <p:cNvSpPr/>
          <p:nvPr/>
        </p:nvSpPr>
        <p:spPr>
          <a:xfrm>
            <a:off x="5715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71-CB2A-1280-2667-4B838B3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Типовые ошибки и слабые места </a:t>
            </a:r>
            <a:b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в программах развития вузов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A55E-9BB6-74AD-98D8-F4CE03BF9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50" y="1984374"/>
            <a:ext cx="5181600" cy="435133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Научно-исследовательская, образовательная, кадровая политики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Отсутствие прорывных решений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Недостаточная связь с индустрией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Слабая интернационализация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203DC9-DE6C-0F6D-5499-802E904EC715}"/>
              </a:ext>
            </a:extLst>
          </p:cNvPr>
          <p:cNvSpPr/>
          <p:nvPr/>
        </p:nvSpPr>
        <p:spPr>
          <a:xfrm>
            <a:off x="64389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326383-C569-98F7-A599-24178BFF7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984374"/>
            <a:ext cx="5181600" cy="435133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Times New Roman" panose="02020603050405020304" pitchFamily="18" charset="0"/>
                <a:cs typeface="Arial Black" panose="020B0604020202020204" pitchFamily="34" charset="0"/>
              </a:rPr>
              <a:t> Стратегические проекты 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Упрощенная логика стратегических проектов - 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программе отсутствует продуктовая логика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241696A-698B-F8D0-705A-FD2FE8029E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9890078" y="169814"/>
            <a:ext cx="1495871" cy="149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510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70755F-7463-374F-E4BC-BF6A7EE9632A}"/>
              </a:ext>
            </a:extLst>
          </p:cNvPr>
          <p:cNvSpPr/>
          <p:nvPr/>
        </p:nvSpPr>
        <p:spPr>
          <a:xfrm>
            <a:off x="5715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01371-CB2A-1280-2667-4B838B39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Типовые ошибки и слабые места </a:t>
            </a:r>
            <a:b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ru-RU" sz="3200" b="1" dirty="0">
                <a:latin typeface="Arial Black" panose="020B0604020202020204" pitchFamily="34" charset="0"/>
                <a:cs typeface="Arial Black" panose="020B0604020202020204" pitchFamily="34" charset="0"/>
              </a:rPr>
              <a:t>в программах развития вузов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A55E-9BB6-74AD-98D8-F4CE03BF9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50" y="1984374"/>
            <a:ext cx="5181600" cy="435133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Цифровая трансформация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Фрагментарность инициатив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Недостаток метрик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Слабая поддержка цифровых компетенций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203DC9-DE6C-0F6D-5499-802E904EC715}"/>
              </a:ext>
            </a:extLst>
          </p:cNvPr>
          <p:cNvSpPr/>
          <p:nvPr/>
        </p:nvSpPr>
        <p:spPr>
          <a:xfrm>
            <a:off x="6438900" y="1816100"/>
            <a:ext cx="5181600" cy="4394200"/>
          </a:xfrm>
          <a:prstGeom prst="rect">
            <a:avLst/>
          </a:prstGeom>
          <a:solidFill>
            <a:schemeClr val="tx2">
              <a:lumMod val="10000"/>
              <a:lumOff val="90000"/>
              <a:alpha val="44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326383-C569-98F7-A599-24178BFF7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984374"/>
            <a:ext cx="5181600" cy="435133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 Black" panose="020B0604020202020204" pitchFamily="34" charset="0"/>
                <a:ea typeface="Times New Roman" panose="02020603050405020304" pitchFamily="18" charset="0"/>
                <a:cs typeface="Arial Black" panose="020B0604020202020204" pitchFamily="34" charset="0"/>
              </a:rPr>
              <a:t>Финансовое обеспечение </a:t>
            </a: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Необоснованность финансовых затрат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Слабая внебюджетная поддержка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Зависимость от программы</a:t>
            </a:r>
            <a:endParaRPr lang="ru-RU" sz="1800" dirty="0">
              <a:effectLst/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C8B04B6-33D8-9E2D-0503-51CEAD4C78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4587">
            <a:off x="9890078" y="169814"/>
            <a:ext cx="1495871" cy="149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5105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1668</Words>
  <Application>Microsoft Office PowerPoint</Application>
  <PresentationFormat>Широкоэкранный</PresentationFormat>
  <Paragraphs>295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Aptos</vt:lpstr>
      <vt:lpstr>Aptos Display</vt:lpstr>
      <vt:lpstr>Arial</vt:lpstr>
      <vt:lpstr>Arial Black</vt:lpstr>
      <vt:lpstr>Calibri</vt:lpstr>
      <vt:lpstr>Courier New</vt:lpstr>
      <vt:lpstr>Times New Roman</vt:lpstr>
      <vt:lpstr>Wingdings</vt:lpstr>
      <vt:lpstr>Тема Office</vt:lpstr>
      <vt:lpstr>Презентация PowerPoint</vt:lpstr>
      <vt:lpstr>План</vt:lpstr>
      <vt:lpstr>Нормативная база </vt:lpstr>
      <vt:lpstr>Изменения в законодательстве, касающиеся высшего образования в России </vt:lpstr>
      <vt:lpstr>Критерии оценки программ развития российских вузов</vt:lpstr>
      <vt:lpstr>Типовые ошибки и слабые места  в программах развития вузов </vt:lpstr>
      <vt:lpstr>Типовые ошибки и слабые места  в программах развития вузов </vt:lpstr>
      <vt:lpstr>Типовые ошибки и слабые места  в программах развития вузов </vt:lpstr>
      <vt:lpstr>Типовые ошибки и слабые места  в программах развития вузов </vt:lpstr>
      <vt:lpstr>Типовые ошибки и слабые места  в программах развития вузов </vt:lpstr>
      <vt:lpstr>Наиболее удачные подходы и решения в программах развития</vt:lpstr>
      <vt:lpstr>Наиболее удачные подходы и решения в программах развития</vt:lpstr>
      <vt:lpstr>Наиболее удачные подходы и решения в программах развития</vt:lpstr>
      <vt:lpstr>Наиболее удачные подходы и решения в программах развития</vt:lpstr>
      <vt:lpstr>Наиболее удачные подходы и решения в программах развития</vt:lpstr>
      <vt:lpstr>Алгоритм разработки финальной версии программы развития ООВО</vt:lpstr>
      <vt:lpstr>Алгоритм разработки финальной версии программы развития ООВО</vt:lpstr>
      <vt:lpstr>Рекомендации по финансовому обеспечению программы развития ООВО</vt:lpstr>
      <vt:lpstr>Расширение видения будущих векторов развития</vt:lpstr>
      <vt:lpstr>Изучение будущего</vt:lpstr>
      <vt:lpstr>Логика организации формирования проектов</vt:lpstr>
      <vt:lpstr>Обзор трендов</vt:lpstr>
      <vt:lpstr>Анализ ткущей ситуации  и места на рынке</vt:lpstr>
      <vt:lpstr>Внедрение и готовность к изменениям, открытость новой экспертизе</vt:lpstr>
      <vt:lpstr>Обучение всех сотрудников,  адаптация к изменениям </vt:lpstr>
      <vt:lpstr>Проект, программа и портфель</vt:lpstr>
      <vt:lpstr>Проект, программа и портфель</vt:lpstr>
      <vt:lpstr>Разработка программ развития российских вузов требует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Зорина Александра Евгеньевна</dc:creator>
  <cp:lastModifiedBy>Зенин Сергей Сергеевич</cp:lastModifiedBy>
  <cp:revision>5</cp:revision>
  <dcterms:created xsi:type="dcterms:W3CDTF">2024-11-17T11:03:48Z</dcterms:created>
  <dcterms:modified xsi:type="dcterms:W3CDTF">2024-11-18T07:10:19Z</dcterms:modified>
</cp:coreProperties>
</file>